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Lst>
  <p:sldSz cx="18288000" cy="10287000"/>
  <p:notesSz cx="6858000" cy="9144000"/>
  <p:embeddedFontLst>
    <p:embeddedFont>
      <p:font typeface="王漢宗特黑體" panose="02020500000000000000" charset="-120"/>
      <p:regular r:id="rId38"/>
    </p:embeddedFont>
    <p:embeddedFont>
      <p:font typeface="芫荽" panose="02020500000000000000" charset="-120"/>
      <p:regular r:id="rId39"/>
    </p:embeddedFont>
    <p:embeddedFont>
      <p:font typeface="Alatsi" panose="02020500000000000000" charset="0"/>
      <p:regular r:id="rId40"/>
    </p:embeddedFont>
    <p:embeddedFont>
      <p:font typeface="Calibri" panose="020F0502020204030204" pitchFamily="34" charset="0"/>
      <p:regular r:id="rId41"/>
      <p:bold r:id="rId42"/>
      <p:italic r:id="rId43"/>
      <p:boldItalic r:id="rId44"/>
    </p:embeddedFont>
    <p:embeddedFont>
      <p:font typeface="Open Sans Bold" panose="02020500000000000000" charset="0"/>
      <p:regular r:id="rId4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0" d="100"/>
          <a:sy n="70" d="100"/>
        </p:scale>
        <p:origin x="774" y="10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2.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5.fntdata"/><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font" Target="fonts/font3.fntdata"/><Relationship Id="rId45" Type="http://schemas.openxmlformats.org/officeDocument/2006/relationships/font" Target="fonts/font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6.fntdata"/><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1.fntdata"/><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18.12.2024</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基於PUF 的唯一性，可以達到不可否認、不可偽冒的特性，做到身分驗證。</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去中心化 : 區塊鏈中的去中心化是指將控制和決策從集中式實體 (個人、組織或團體) 轉移到分散式網路。</a:t>
            </a:r>
          </a:p>
          <a:p>
            <a:endParaRPr lang="en-US"/>
          </a:p>
          <a:p>
            <a:r>
              <a:rPr lang="en-US"/>
              <a:t>匿名性 : 區塊鏈中是使用[英文+數字]的組合作為代稱。</a:t>
            </a:r>
          </a:p>
          <a:p>
            <a:endParaRPr lang="en-US"/>
          </a:p>
          <a:p>
            <a:r>
              <a:rPr lang="en-US"/>
              <a:t>不可竄改性 : 一旦發送的交易，被打包成區塊，任何單一的節點都不能夠再去更改這個已成的事實。</a:t>
            </a:r>
          </a:p>
          <a:p>
            <a:endParaRPr lang="en-US"/>
          </a:p>
          <a:p>
            <a:r>
              <a:rPr lang="en-US"/>
              <a:t>講求共識 :  區塊鏈最鮮明與最民主的機制，每一種區塊鏈都會採用某一種共識演算法，其中以比特幣來講是使用工作量證明，</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私有鏈 : 私有鏈是指權限由某一個組織或機構掌握的區塊鏈， 只有</a:t>
            </a:r>
          </a:p>
          <a:p>
            <a:r>
              <a:rPr lang="en-US"/>
              <a:t>經過授權的節點才能參與該條區塊鏈。</a:t>
            </a:r>
          </a:p>
          <a:p>
            <a:endParaRPr lang="en-US"/>
          </a:p>
          <a:p>
            <a:r>
              <a:rPr lang="en-US"/>
              <a:t>公有鏈 : 顧名思義就公開給大家，所有人都可以連上，無須經過認證，可以自由地加入跟離開。</a:t>
            </a:r>
          </a:p>
          <a:p>
            <a:endParaRPr lang="en-US"/>
          </a:p>
          <a:p>
            <a:r>
              <a:rPr lang="en-US"/>
              <a:t>聯盟鏈 : 聯盟鏈的使用僅限於聯盟內成員，聯盟可以由組織、 機構</a:t>
            </a:r>
          </a:p>
          <a:p>
            <a:r>
              <a:rPr lang="en-US"/>
              <a:t>等共同來建立，並在建立時協商他們聯盟的規範。</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在區塊鏈架設成功後我們有嘗試開始進行區塊鏈上的交易，發現在交易的格式裡面有一欄備註欄，那一欄是存放關於交易的贅訊息，所以我們就嘗試這把資料放到備註欄裡面。最後我們是使用SHA256把我們要上傳的資料做處理，在放進我們的交易格式裡面。利用區塊鏈具有的特性達到，不可否認跟不可竄改的特性。</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在區塊鏈架設成功後我們有嘗試開始進行區塊鏈上的交易，發現在交易的格式裡面有一欄備註欄，那一欄是存放關於交易的贅訊息，所以我們就嘗試這把資料放到備註欄裡面。最後我們是使用SHA256把我們要上傳的資料做處理，在放進我們的交易格式裡面。利用區塊鏈具有的特性達到，不可否認跟不可竄改的特性。</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12/18/2024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12/18/2024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12/18/2024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12/18/2024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2.sv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3.sv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jpeg"/><Relationship Id="rId4" Type="http://schemas.openxmlformats.org/officeDocument/2006/relationships/image" Target="../media/image2.sv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2.sv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2.svg"/></Relationships>
</file>

<file path=ppt/slides/_rels/slide1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23.png"/><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2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2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2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2.svg"/></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3.png"/><Relationship Id="rId1" Type="http://schemas.openxmlformats.org/officeDocument/2006/relationships/slideLayout" Target="../slideLayouts/slideLayout7.xml"/><Relationship Id="rId5" Type="http://schemas.openxmlformats.org/officeDocument/2006/relationships/image" Target="../media/image34.png"/><Relationship Id="rId4" Type="http://schemas.openxmlformats.org/officeDocument/2006/relationships/image" Target="../media/image2.svg"/></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5.png"/><Relationship Id="rId1" Type="http://schemas.openxmlformats.org/officeDocument/2006/relationships/slideLayout" Target="../slideLayouts/slideLayout7.xml"/><Relationship Id="rId5" Type="http://schemas.openxmlformats.org/officeDocument/2006/relationships/image" Target="../media/image36.png"/><Relationship Id="rId4" Type="http://schemas.openxmlformats.org/officeDocument/2006/relationships/image" Target="../media/image2.svg"/></Relationships>
</file>

<file path=ppt/slides/_rels/slide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jpeg"/></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7.png"/><Relationship Id="rId1" Type="http://schemas.openxmlformats.org/officeDocument/2006/relationships/slideLayout" Target="../slideLayouts/slideLayout7.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2.svg"/></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0.png"/><Relationship Id="rId1" Type="http://schemas.openxmlformats.org/officeDocument/2006/relationships/slideLayout" Target="../slideLayouts/slideLayout7.xml"/><Relationship Id="rId5" Type="http://schemas.openxmlformats.org/officeDocument/2006/relationships/image" Target="../media/image41.png"/><Relationship Id="rId4" Type="http://schemas.openxmlformats.org/officeDocument/2006/relationships/image" Target="../media/image2.svg"/></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2.png"/><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2.svg"/></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5.png"/><Relationship Id="rId1" Type="http://schemas.openxmlformats.org/officeDocument/2006/relationships/slideLayout" Target="../slideLayouts/slideLayout7.xml"/><Relationship Id="rId5" Type="http://schemas.openxmlformats.org/officeDocument/2006/relationships/image" Target="../media/image46.png"/><Relationship Id="rId4" Type="http://schemas.openxmlformats.org/officeDocument/2006/relationships/image" Target="../media/image2.svg"/></Relationships>
</file>

<file path=ppt/slides/_rels/slide34.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1.png"/><Relationship Id="rId7" Type="http://schemas.openxmlformats.org/officeDocument/2006/relationships/image" Target="../media/image49.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2.svg"/></Relationships>
</file>

<file path=ppt/slides/_rels/slide3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2.svg"/><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2.sv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2.sv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2.sv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2.sv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9.jpeg"/><Relationship Id="rId4" Type="http://schemas.openxmlformats.org/officeDocument/2006/relationships/image" Target="../media/image2.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grpSp>
        <p:nvGrpSpPr>
          <p:cNvPr id="2" name="Group 2"/>
          <p:cNvGrpSpPr/>
          <p:nvPr/>
        </p:nvGrpSpPr>
        <p:grpSpPr>
          <a:xfrm>
            <a:off x="-31071" y="0"/>
            <a:ext cx="4239083" cy="10287000"/>
            <a:chOff x="0" y="0"/>
            <a:chExt cx="5652111" cy="13716000"/>
          </a:xfrm>
        </p:grpSpPr>
        <p:grpSp>
          <p:nvGrpSpPr>
            <p:cNvPr id="3" name="Group 3"/>
            <p:cNvGrpSpPr/>
            <p:nvPr/>
          </p:nvGrpSpPr>
          <p:grpSpPr>
            <a:xfrm>
              <a:off x="2826056" y="0"/>
              <a:ext cx="2826056" cy="13716000"/>
              <a:chOff x="0" y="0"/>
              <a:chExt cx="558233" cy="2709333"/>
            </a:xfrm>
          </p:grpSpPr>
          <p:sp>
            <p:nvSpPr>
              <p:cNvPr id="4" name="Freeform 4"/>
              <p:cNvSpPr/>
              <p:nvPr/>
            </p:nvSpPr>
            <p:spPr>
              <a:xfrm>
                <a:off x="0" y="0"/>
                <a:ext cx="558233" cy="2709333"/>
              </a:xfrm>
              <a:custGeom>
                <a:avLst/>
                <a:gdLst/>
                <a:ahLst/>
                <a:cxnLst/>
                <a:rect l="l" t="t" r="r" b="b"/>
                <a:pathLst>
                  <a:path w="558233" h="2709333">
                    <a:moveTo>
                      <a:pt x="0" y="0"/>
                    </a:moveTo>
                    <a:lnTo>
                      <a:pt x="558233" y="0"/>
                    </a:lnTo>
                    <a:lnTo>
                      <a:pt x="558233" y="2709333"/>
                    </a:lnTo>
                    <a:lnTo>
                      <a:pt x="0" y="2709333"/>
                    </a:lnTo>
                    <a:close/>
                  </a:path>
                </a:pathLst>
              </a:custGeom>
              <a:solidFill>
                <a:srgbClr val="E9E0D9"/>
              </a:solidFill>
            </p:spPr>
          </p:sp>
          <p:sp>
            <p:nvSpPr>
              <p:cNvPr id="5" name="TextBox 5"/>
              <p:cNvSpPr txBox="1"/>
              <p:nvPr/>
            </p:nvSpPr>
            <p:spPr>
              <a:xfrm>
                <a:off x="0" y="-47625"/>
                <a:ext cx="558233" cy="2756958"/>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1413028" y="0"/>
              <a:ext cx="2826056" cy="13716000"/>
              <a:chOff x="0" y="0"/>
              <a:chExt cx="558233" cy="2709333"/>
            </a:xfrm>
          </p:grpSpPr>
          <p:sp>
            <p:nvSpPr>
              <p:cNvPr id="7" name="Freeform 7"/>
              <p:cNvSpPr/>
              <p:nvPr/>
            </p:nvSpPr>
            <p:spPr>
              <a:xfrm>
                <a:off x="0" y="0"/>
                <a:ext cx="558233" cy="2709333"/>
              </a:xfrm>
              <a:custGeom>
                <a:avLst/>
                <a:gdLst/>
                <a:ahLst/>
                <a:cxnLst/>
                <a:rect l="l" t="t" r="r" b="b"/>
                <a:pathLst>
                  <a:path w="558233" h="2709333">
                    <a:moveTo>
                      <a:pt x="0" y="0"/>
                    </a:moveTo>
                    <a:lnTo>
                      <a:pt x="558233" y="0"/>
                    </a:lnTo>
                    <a:lnTo>
                      <a:pt x="558233" y="2709333"/>
                    </a:lnTo>
                    <a:lnTo>
                      <a:pt x="0" y="2709333"/>
                    </a:lnTo>
                    <a:close/>
                  </a:path>
                </a:pathLst>
              </a:custGeom>
              <a:solidFill>
                <a:srgbClr val="9FC3D0"/>
              </a:solidFill>
            </p:spPr>
          </p:sp>
          <p:sp>
            <p:nvSpPr>
              <p:cNvPr id="8" name="TextBox 8"/>
              <p:cNvSpPr txBox="1"/>
              <p:nvPr/>
            </p:nvSpPr>
            <p:spPr>
              <a:xfrm>
                <a:off x="0" y="-47625"/>
                <a:ext cx="558233" cy="2756958"/>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a:off x="0" y="0"/>
              <a:ext cx="2826056" cy="13716000"/>
              <a:chOff x="0" y="0"/>
              <a:chExt cx="558233" cy="2709333"/>
            </a:xfrm>
          </p:grpSpPr>
          <p:sp>
            <p:nvSpPr>
              <p:cNvPr id="10" name="Freeform 10"/>
              <p:cNvSpPr/>
              <p:nvPr/>
            </p:nvSpPr>
            <p:spPr>
              <a:xfrm>
                <a:off x="0" y="0"/>
                <a:ext cx="558233" cy="2709333"/>
              </a:xfrm>
              <a:custGeom>
                <a:avLst/>
                <a:gdLst/>
                <a:ahLst/>
                <a:cxnLst/>
                <a:rect l="l" t="t" r="r" b="b"/>
                <a:pathLst>
                  <a:path w="558233" h="2709333">
                    <a:moveTo>
                      <a:pt x="0" y="0"/>
                    </a:moveTo>
                    <a:lnTo>
                      <a:pt x="558233" y="0"/>
                    </a:lnTo>
                    <a:lnTo>
                      <a:pt x="558233" y="2709333"/>
                    </a:lnTo>
                    <a:lnTo>
                      <a:pt x="0" y="2709333"/>
                    </a:lnTo>
                    <a:close/>
                  </a:path>
                </a:pathLst>
              </a:custGeom>
              <a:solidFill>
                <a:srgbClr val="E9C7C6"/>
              </a:solidFill>
            </p:spPr>
          </p:sp>
          <p:sp>
            <p:nvSpPr>
              <p:cNvPr id="11" name="TextBox 11"/>
              <p:cNvSpPr txBox="1"/>
              <p:nvPr/>
            </p:nvSpPr>
            <p:spPr>
              <a:xfrm>
                <a:off x="0" y="-47625"/>
                <a:ext cx="558233" cy="2756958"/>
              </a:xfrm>
              <a:prstGeom prst="rect">
                <a:avLst/>
              </a:prstGeom>
            </p:spPr>
            <p:txBody>
              <a:bodyPr lIns="50800" tIns="50800" rIns="50800" bIns="50800" rtlCol="0" anchor="ctr"/>
              <a:lstStyle/>
              <a:p>
                <a:pPr algn="ctr">
                  <a:lnSpc>
                    <a:spcPts val="2659"/>
                  </a:lnSpc>
                </a:pPr>
                <a:endParaRPr/>
              </a:p>
            </p:txBody>
          </p:sp>
        </p:grpSp>
      </p:grpSp>
      <p:sp>
        <p:nvSpPr>
          <p:cNvPr id="12" name="TextBox 12"/>
          <p:cNvSpPr txBox="1"/>
          <p:nvPr/>
        </p:nvSpPr>
        <p:spPr>
          <a:xfrm>
            <a:off x="5079166" y="2962051"/>
            <a:ext cx="11734919" cy="1802508"/>
          </a:xfrm>
          <a:prstGeom prst="rect">
            <a:avLst/>
          </a:prstGeom>
        </p:spPr>
        <p:txBody>
          <a:bodyPr lIns="0" tIns="0" rIns="0" bIns="0" rtlCol="0" anchor="t">
            <a:spAutoFit/>
          </a:bodyPr>
          <a:lstStyle/>
          <a:p>
            <a:pPr algn="ctr">
              <a:lnSpc>
                <a:spcPts val="6401"/>
              </a:lnSpc>
            </a:pPr>
            <a:r>
              <a:rPr lang="en-US" sz="6599">
                <a:solidFill>
                  <a:srgbClr val="000000"/>
                </a:solidFill>
                <a:latin typeface="王漢宗特黑體"/>
                <a:ea typeface="王漢宗特黑體"/>
                <a:cs typeface="王漢宗特黑體"/>
                <a:sym typeface="王漢宗特黑體"/>
              </a:rPr>
              <a:t>基於區塊鏈技術實現輕量化電子健康紀錄去中心化之安全傳輸</a:t>
            </a:r>
          </a:p>
        </p:txBody>
      </p:sp>
      <p:sp>
        <p:nvSpPr>
          <p:cNvPr id="13" name="Freeform 13"/>
          <p:cNvSpPr/>
          <p:nvPr/>
        </p:nvSpPr>
        <p:spPr>
          <a:xfrm>
            <a:off x="12646898" y="-210192"/>
            <a:ext cx="7315200" cy="2477783"/>
          </a:xfrm>
          <a:custGeom>
            <a:avLst/>
            <a:gdLst/>
            <a:ahLst/>
            <a:cxnLst/>
            <a:rect l="l" t="t" r="r" b="b"/>
            <a:pathLst>
              <a:path w="7315200" h="2477783">
                <a:moveTo>
                  <a:pt x="0" y="0"/>
                </a:moveTo>
                <a:lnTo>
                  <a:pt x="7315200" y="0"/>
                </a:lnTo>
                <a:lnTo>
                  <a:pt x="7315200" y="2477784"/>
                </a:lnTo>
                <a:lnTo>
                  <a:pt x="0" y="247778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4" name="TextBox 14"/>
          <p:cNvSpPr txBox="1"/>
          <p:nvPr/>
        </p:nvSpPr>
        <p:spPr>
          <a:xfrm>
            <a:off x="4633952" y="6479058"/>
            <a:ext cx="12625348" cy="2381250"/>
          </a:xfrm>
          <a:prstGeom prst="rect">
            <a:avLst/>
          </a:prstGeom>
        </p:spPr>
        <p:txBody>
          <a:bodyPr lIns="0" tIns="0" rIns="0" bIns="0" rtlCol="0" anchor="t">
            <a:spAutoFit/>
          </a:bodyPr>
          <a:lstStyle/>
          <a:p>
            <a:pPr algn="ctr">
              <a:lnSpc>
                <a:spcPts val="6300"/>
              </a:lnSpc>
            </a:pPr>
            <a:r>
              <a:rPr lang="en-US" sz="4500">
                <a:solidFill>
                  <a:srgbClr val="000000"/>
                </a:solidFill>
                <a:latin typeface="芫荽"/>
                <a:ea typeface="芫荽"/>
                <a:cs typeface="芫荽"/>
                <a:sym typeface="芫荽"/>
              </a:rPr>
              <a:t>張銘傑、鄭品吟、何采榛</a:t>
            </a:r>
          </a:p>
          <a:p>
            <a:pPr algn="ctr">
              <a:lnSpc>
                <a:spcPts val="6300"/>
              </a:lnSpc>
            </a:pPr>
            <a:r>
              <a:rPr lang="en-US" sz="4500">
                <a:solidFill>
                  <a:srgbClr val="000000"/>
                </a:solidFill>
                <a:latin typeface="芫荽"/>
                <a:ea typeface="芫荽"/>
                <a:cs typeface="芫荽"/>
                <a:sym typeface="芫荽"/>
              </a:rPr>
              <a:t>指導教授：李添福 博士</a:t>
            </a:r>
          </a:p>
          <a:p>
            <a:pPr algn="ctr">
              <a:lnSpc>
                <a:spcPts val="6300"/>
              </a:lnSpc>
            </a:pPr>
            <a:endParaRPr lang="en-US" sz="4500">
              <a:solidFill>
                <a:srgbClr val="000000"/>
              </a:solidFill>
              <a:latin typeface="芫荽"/>
              <a:ea typeface="芫荽"/>
              <a:cs typeface="芫荽"/>
              <a:sym typeface="芫荽"/>
            </a:endParaRPr>
          </a:p>
        </p:txBody>
      </p:sp>
      <p:sp>
        <p:nvSpPr>
          <p:cNvPr id="15" name="TextBox 15"/>
          <p:cNvSpPr txBox="1"/>
          <p:nvPr/>
        </p:nvSpPr>
        <p:spPr>
          <a:xfrm>
            <a:off x="7067640" y="8715476"/>
            <a:ext cx="6882108" cy="539719"/>
          </a:xfrm>
          <a:prstGeom prst="rect">
            <a:avLst/>
          </a:prstGeom>
        </p:spPr>
        <p:txBody>
          <a:bodyPr lIns="0" tIns="0" rIns="0" bIns="0" rtlCol="0" anchor="t">
            <a:spAutoFit/>
          </a:bodyPr>
          <a:lstStyle/>
          <a:p>
            <a:pPr algn="ctr">
              <a:lnSpc>
                <a:spcPts val="4376"/>
              </a:lnSpc>
            </a:pPr>
            <a:r>
              <a:rPr lang="en-US" sz="3126">
                <a:solidFill>
                  <a:srgbClr val="000000"/>
                </a:solidFill>
                <a:latin typeface="芫荽"/>
                <a:ea typeface="芫荽"/>
                <a:cs typeface="芫荽"/>
                <a:sym typeface="芫荽"/>
              </a:rPr>
              <a:t>2024/12/06</a:t>
            </a:r>
          </a:p>
        </p:txBody>
      </p:sp>
      <p:sp>
        <p:nvSpPr>
          <p:cNvPr id="16" name="Freeform 16"/>
          <p:cNvSpPr/>
          <p:nvPr/>
        </p:nvSpPr>
        <p:spPr>
          <a:xfrm>
            <a:off x="11118095" y="9258300"/>
            <a:ext cx="7315200" cy="2477783"/>
          </a:xfrm>
          <a:custGeom>
            <a:avLst/>
            <a:gdLst/>
            <a:ahLst/>
            <a:cxnLst/>
            <a:rect l="l" t="t" r="r" b="b"/>
            <a:pathLst>
              <a:path w="7315200" h="2477783">
                <a:moveTo>
                  <a:pt x="0" y="0"/>
                </a:moveTo>
                <a:lnTo>
                  <a:pt x="7315200" y="0"/>
                </a:lnTo>
                <a:lnTo>
                  <a:pt x="7315200" y="2477783"/>
                </a:lnTo>
                <a:lnTo>
                  <a:pt x="0" y="247778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sp>
        <p:nvSpPr>
          <p:cNvPr id="2" name="TextBox 2"/>
          <p:cNvSpPr txBox="1"/>
          <p:nvPr/>
        </p:nvSpPr>
        <p:spPr>
          <a:xfrm>
            <a:off x="2553980" y="866775"/>
            <a:ext cx="13180039" cy="1450976"/>
          </a:xfrm>
          <a:prstGeom prst="rect">
            <a:avLst/>
          </a:prstGeom>
        </p:spPr>
        <p:txBody>
          <a:bodyPr lIns="0" tIns="0" rIns="0" bIns="0" rtlCol="0" anchor="t">
            <a:spAutoFit/>
          </a:bodyPr>
          <a:lstStyle/>
          <a:p>
            <a:pPr algn="ctr">
              <a:lnSpc>
                <a:spcPts val="11899"/>
              </a:lnSpc>
            </a:pPr>
            <a:r>
              <a:rPr lang="en-US" sz="8499">
                <a:solidFill>
                  <a:srgbClr val="000000"/>
                </a:solidFill>
                <a:latin typeface="芫荽"/>
                <a:ea typeface="芫荽"/>
                <a:cs typeface="芫荽"/>
                <a:sym typeface="芫荽"/>
              </a:rPr>
              <a:t>核心技術</a:t>
            </a:r>
          </a:p>
        </p:txBody>
      </p:sp>
      <p:sp>
        <p:nvSpPr>
          <p:cNvPr id="3" name="TextBox 3"/>
          <p:cNvSpPr txBox="1"/>
          <p:nvPr/>
        </p:nvSpPr>
        <p:spPr>
          <a:xfrm rot="-5400000">
            <a:off x="-2373736" y="4911090"/>
            <a:ext cx="6882108" cy="464820"/>
          </a:xfrm>
          <a:prstGeom prst="rect">
            <a:avLst/>
          </a:prstGeom>
        </p:spPr>
        <p:txBody>
          <a:bodyPr lIns="0" tIns="0" rIns="0" bIns="0" rtlCol="0" anchor="t">
            <a:spAutoFit/>
          </a:bodyPr>
          <a:lstStyle/>
          <a:p>
            <a:pPr algn="ctr">
              <a:lnSpc>
                <a:spcPts val="3779"/>
              </a:lnSpc>
            </a:pPr>
            <a:r>
              <a:rPr lang="en-US" sz="2700">
                <a:solidFill>
                  <a:srgbClr val="000000"/>
                </a:solidFill>
                <a:latin typeface="Alatsi"/>
                <a:ea typeface="Alatsi"/>
                <a:cs typeface="Alatsi"/>
                <a:sym typeface="Alatsi"/>
              </a:rPr>
              <a:t>TCU MI 110級畢業專題</a:t>
            </a:r>
          </a:p>
        </p:txBody>
      </p:sp>
      <p:sp>
        <p:nvSpPr>
          <p:cNvPr id="4" name="AutoShape 4"/>
          <p:cNvSpPr/>
          <p:nvPr/>
        </p:nvSpPr>
        <p:spPr>
          <a:xfrm flipH="1" flipV="1">
            <a:off x="1085850" y="7289441"/>
            <a:ext cx="5403" cy="2997456"/>
          </a:xfrm>
          <a:prstGeom prst="line">
            <a:avLst/>
          </a:prstGeom>
          <a:ln w="114300" cap="flat">
            <a:solidFill>
              <a:srgbClr val="9FC3D0"/>
            </a:solidFill>
            <a:prstDash val="solid"/>
            <a:headEnd type="none" w="sm" len="sm"/>
            <a:tailEnd type="none" w="sm" len="sm"/>
          </a:ln>
        </p:spPr>
      </p:sp>
      <p:sp>
        <p:nvSpPr>
          <p:cNvPr id="5" name="AutoShape 5"/>
          <p:cNvSpPr/>
          <p:nvPr/>
        </p:nvSpPr>
        <p:spPr>
          <a:xfrm flipH="1" flipV="1">
            <a:off x="1090490" y="-104525"/>
            <a:ext cx="5403" cy="2997456"/>
          </a:xfrm>
          <a:prstGeom prst="line">
            <a:avLst/>
          </a:prstGeom>
          <a:ln w="114300" cap="flat">
            <a:solidFill>
              <a:srgbClr val="9FC3D0"/>
            </a:solidFill>
            <a:prstDash val="solid"/>
            <a:headEnd type="none" w="sm" len="sm"/>
            <a:tailEnd type="none" w="sm" len="sm"/>
          </a:ln>
        </p:spPr>
      </p:sp>
      <p:grpSp>
        <p:nvGrpSpPr>
          <p:cNvPr id="6" name="Group 6"/>
          <p:cNvGrpSpPr/>
          <p:nvPr/>
        </p:nvGrpSpPr>
        <p:grpSpPr>
          <a:xfrm>
            <a:off x="15859155" y="0"/>
            <a:ext cx="1562612" cy="1673225"/>
            <a:chOff x="0" y="0"/>
            <a:chExt cx="2083482" cy="2230967"/>
          </a:xfrm>
        </p:grpSpPr>
        <p:grpSp>
          <p:nvGrpSpPr>
            <p:cNvPr id="7" name="Group 7"/>
            <p:cNvGrpSpPr/>
            <p:nvPr/>
          </p:nvGrpSpPr>
          <p:grpSpPr>
            <a:xfrm>
              <a:off x="75599" y="0"/>
              <a:ext cx="1932284" cy="2230967"/>
              <a:chOff x="0" y="0"/>
              <a:chExt cx="703982" cy="812800"/>
            </a:xfrm>
          </p:grpSpPr>
          <p:sp>
            <p:nvSpPr>
              <p:cNvPr id="8" name="Freeform 8"/>
              <p:cNvSpPr/>
              <p:nvPr/>
            </p:nvSpPr>
            <p:spPr>
              <a:xfrm>
                <a:off x="0" y="0"/>
                <a:ext cx="703982" cy="812800"/>
              </a:xfrm>
              <a:custGeom>
                <a:avLst/>
                <a:gdLst/>
                <a:ahLst/>
                <a:cxnLst/>
                <a:rect l="l" t="t" r="r" b="b"/>
                <a:pathLst>
                  <a:path w="703982" h="812800">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sp>
          <p:sp>
            <p:nvSpPr>
              <p:cNvPr id="9" name="TextBox 9"/>
              <p:cNvSpPr txBox="1"/>
              <p:nvPr/>
            </p:nvSpPr>
            <p:spPr>
              <a:xfrm>
                <a:off x="0" y="-47625"/>
                <a:ext cx="703982" cy="733425"/>
              </a:xfrm>
              <a:prstGeom prst="rect">
                <a:avLst/>
              </a:prstGeom>
            </p:spPr>
            <p:txBody>
              <a:bodyPr lIns="50800" tIns="50800" rIns="50800" bIns="50800" rtlCol="0" anchor="ctr"/>
              <a:lstStyle/>
              <a:p>
                <a:pPr algn="ctr">
                  <a:lnSpc>
                    <a:spcPts val="2659"/>
                  </a:lnSpc>
                </a:pPr>
                <a:endParaRPr/>
              </a:p>
            </p:txBody>
          </p:sp>
        </p:grpSp>
        <p:sp>
          <p:nvSpPr>
            <p:cNvPr id="10" name="TextBox 10"/>
            <p:cNvSpPr txBox="1"/>
            <p:nvPr/>
          </p:nvSpPr>
          <p:spPr>
            <a:xfrm>
              <a:off x="0" y="437582"/>
              <a:ext cx="2083482" cy="1241504"/>
            </a:xfrm>
            <a:prstGeom prst="rect">
              <a:avLst/>
            </a:prstGeom>
          </p:spPr>
          <p:txBody>
            <a:bodyPr lIns="0" tIns="0" rIns="0" bIns="0" rtlCol="0" anchor="t">
              <a:spAutoFit/>
            </a:bodyPr>
            <a:lstStyle/>
            <a:p>
              <a:pPr algn="ctr">
                <a:lnSpc>
                  <a:spcPts val="7805"/>
                </a:lnSpc>
              </a:pPr>
              <a:r>
                <a:rPr lang="en-US" sz="5575" b="1">
                  <a:solidFill>
                    <a:srgbClr val="000000"/>
                  </a:solidFill>
                  <a:latin typeface="Open Sans Bold"/>
                  <a:ea typeface="Open Sans Bold"/>
                  <a:cs typeface="Open Sans Bold"/>
                  <a:sym typeface="Open Sans Bold"/>
                </a:rPr>
                <a:t>10</a:t>
              </a:r>
            </a:p>
          </p:txBody>
        </p:sp>
      </p:grpSp>
      <p:sp>
        <p:nvSpPr>
          <p:cNvPr id="11" name="Freeform 11"/>
          <p:cNvSpPr/>
          <p:nvPr/>
        </p:nvSpPr>
        <p:spPr>
          <a:xfrm>
            <a:off x="1475832" y="-1449083"/>
            <a:ext cx="7315200" cy="2477783"/>
          </a:xfrm>
          <a:custGeom>
            <a:avLst/>
            <a:gdLst/>
            <a:ahLst/>
            <a:cxnLst/>
            <a:rect l="l" t="t" r="r" b="b"/>
            <a:pathLst>
              <a:path w="7315200" h="2477783">
                <a:moveTo>
                  <a:pt x="0" y="0"/>
                </a:moveTo>
                <a:lnTo>
                  <a:pt x="7315200" y="0"/>
                </a:lnTo>
                <a:lnTo>
                  <a:pt x="7315200" y="2477783"/>
                </a:lnTo>
                <a:lnTo>
                  <a:pt x="0" y="247778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2" name="Freeform 12"/>
          <p:cNvSpPr/>
          <p:nvPr/>
        </p:nvSpPr>
        <p:spPr>
          <a:xfrm>
            <a:off x="10721225" y="8788169"/>
            <a:ext cx="7315200" cy="2477783"/>
          </a:xfrm>
          <a:custGeom>
            <a:avLst/>
            <a:gdLst/>
            <a:ahLst/>
            <a:cxnLst/>
            <a:rect l="l" t="t" r="r" b="b"/>
            <a:pathLst>
              <a:path w="7315200" h="2477783">
                <a:moveTo>
                  <a:pt x="0" y="0"/>
                </a:moveTo>
                <a:lnTo>
                  <a:pt x="7315200" y="0"/>
                </a:lnTo>
                <a:lnTo>
                  <a:pt x="7315200" y="2477784"/>
                </a:lnTo>
                <a:lnTo>
                  <a:pt x="0" y="247778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13" name="Group 13"/>
          <p:cNvGrpSpPr/>
          <p:nvPr/>
        </p:nvGrpSpPr>
        <p:grpSpPr>
          <a:xfrm>
            <a:off x="2758846" y="3078656"/>
            <a:ext cx="9821724" cy="4514945"/>
            <a:chOff x="0" y="0"/>
            <a:chExt cx="13095632" cy="6019927"/>
          </a:xfrm>
        </p:grpSpPr>
        <p:grpSp>
          <p:nvGrpSpPr>
            <p:cNvPr id="14" name="Group 14"/>
            <p:cNvGrpSpPr/>
            <p:nvPr/>
          </p:nvGrpSpPr>
          <p:grpSpPr>
            <a:xfrm>
              <a:off x="0" y="574398"/>
              <a:ext cx="7755946" cy="5445529"/>
              <a:chOff x="0" y="0"/>
              <a:chExt cx="1059354" cy="743783"/>
            </a:xfrm>
          </p:grpSpPr>
          <p:sp>
            <p:nvSpPr>
              <p:cNvPr id="15" name="Freeform 15"/>
              <p:cNvSpPr/>
              <p:nvPr/>
            </p:nvSpPr>
            <p:spPr>
              <a:xfrm>
                <a:off x="0" y="0"/>
                <a:ext cx="1059354" cy="743783"/>
              </a:xfrm>
              <a:custGeom>
                <a:avLst/>
                <a:gdLst/>
                <a:ahLst/>
                <a:cxnLst/>
                <a:rect l="l" t="t" r="r" b="b"/>
                <a:pathLst>
                  <a:path w="1059354" h="743783">
                    <a:moveTo>
                      <a:pt x="98164" y="0"/>
                    </a:moveTo>
                    <a:lnTo>
                      <a:pt x="961191" y="0"/>
                    </a:lnTo>
                    <a:cubicBezTo>
                      <a:pt x="987225" y="0"/>
                      <a:pt x="1012194" y="10342"/>
                      <a:pt x="1030603" y="28752"/>
                    </a:cubicBezTo>
                    <a:cubicBezTo>
                      <a:pt x="1049012" y="47161"/>
                      <a:pt x="1059354" y="72129"/>
                      <a:pt x="1059354" y="98164"/>
                    </a:cubicBezTo>
                    <a:lnTo>
                      <a:pt x="1059354" y="645620"/>
                    </a:lnTo>
                    <a:cubicBezTo>
                      <a:pt x="1059354" y="699834"/>
                      <a:pt x="1015405" y="743783"/>
                      <a:pt x="961191" y="743783"/>
                    </a:cubicBezTo>
                    <a:lnTo>
                      <a:pt x="98164" y="743783"/>
                    </a:lnTo>
                    <a:cubicBezTo>
                      <a:pt x="43949" y="743783"/>
                      <a:pt x="0" y="699834"/>
                      <a:pt x="0" y="645620"/>
                    </a:cubicBezTo>
                    <a:lnTo>
                      <a:pt x="0" y="98164"/>
                    </a:lnTo>
                    <a:cubicBezTo>
                      <a:pt x="0" y="43949"/>
                      <a:pt x="43949" y="0"/>
                      <a:pt x="98164" y="0"/>
                    </a:cubicBezTo>
                    <a:close/>
                  </a:path>
                </a:pathLst>
              </a:custGeom>
              <a:solidFill>
                <a:srgbClr val="E9E0D9"/>
              </a:solidFill>
            </p:spPr>
          </p:sp>
          <p:sp>
            <p:nvSpPr>
              <p:cNvPr id="16" name="TextBox 16"/>
              <p:cNvSpPr txBox="1"/>
              <p:nvPr/>
            </p:nvSpPr>
            <p:spPr>
              <a:xfrm>
                <a:off x="0" y="-47625"/>
                <a:ext cx="1059354" cy="791408"/>
              </a:xfrm>
              <a:prstGeom prst="rect">
                <a:avLst/>
              </a:prstGeom>
            </p:spPr>
            <p:txBody>
              <a:bodyPr lIns="50800" tIns="50800" rIns="50800" bIns="50800" rtlCol="0" anchor="ctr"/>
              <a:lstStyle/>
              <a:p>
                <a:pPr algn="ctr">
                  <a:lnSpc>
                    <a:spcPts val="2659"/>
                  </a:lnSpc>
                </a:pPr>
                <a:endParaRPr/>
              </a:p>
            </p:txBody>
          </p:sp>
        </p:grpSp>
        <p:sp>
          <p:nvSpPr>
            <p:cNvPr id="17" name="TextBox 17"/>
            <p:cNvSpPr txBox="1"/>
            <p:nvPr/>
          </p:nvSpPr>
          <p:spPr>
            <a:xfrm>
              <a:off x="0" y="-123825"/>
              <a:ext cx="13095632" cy="1272621"/>
            </a:xfrm>
            <a:prstGeom prst="rect">
              <a:avLst/>
            </a:prstGeom>
          </p:spPr>
          <p:txBody>
            <a:bodyPr lIns="0" tIns="0" rIns="0" bIns="0" rtlCol="0" anchor="t">
              <a:spAutoFit/>
            </a:bodyPr>
            <a:lstStyle/>
            <a:p>
              <a:pPr algn="l">
                <a:lnSpc>
                  <a:spcPts val="7936"/>
                </a:lnSpc>
              </a:pPr>
              <a:r>
                <a:rPr lang="en-US" sz="5668">
                  <a:solidFill>
                    <a:srgbClr val="000000"/>
                  </a:solidFill>
                  <a:latin typeface="芫荽"/>
                  <a:ea typeface="芫荽"/>
                  <a:cs typeface="芫荽"/>
                  <a:sym typeface="芫荽"/>
                </a:rPr>
                <a:t>區塊鏈上鏈</a:t>
              </a:r>
            </a:p>
          </p:txBody>
        </p:sp>
        <p:sp>
          <p:nvSpPr>
            <p:cNvPr id="18" name="TextBox 18"/>
            <p:cNvSpPr txBox="1"/>
            <p:nvPr/>
          </p:nvSpPr>
          <p:spPr>
            <a:xfrm>
              <a:off x="701415" y="1580494"/>
              <a:ext cx="5846401" cy="3954166"/>
            </a:xfrm>
            <a:prstGeom prst="rect">
              <a:avLst/>
            </a:prstGeom>
          </p:spPr>
          <p:txBody>
            <a:bodyPr lIns="0" tIns="0" rIns="0" bIns="0" rtlCol="0" anchor="t">
              <a:spAutoFit/>
            </a:bodyPr>
            <a:lstStyle/>
            <a:p>
              <a:pPr algn="ctr">
                <a:lnSpc>
                  <a:spcPts val="7936"/>
                </a:lnSpc>
                <a:spcBef>
                  <a:spcPct val="0"/>
                </a:spcBef>
              </a:pPr>
              <a:r>
                <a:rPr lang="en-US" sz="5668">
                  <a:solidFill>
                    <a:srgbClr val="000000"/>
                  </a:solidFill>
                  <a:latin typeface="芫荽"/>
                  <a:ea typeface="芫荽"/>
                  <a:cs typeface="芫荽"/>
                  <a:sym typeface="芫荽"/>
                </a:rPr>
                <a:t>電子病歷摘要經過sha256轉換後的字串</a:t>
              </a:r>
            </a:p>
          </p:txBody>
        </p:sp>
      </p:grpSp>
      <p:pic>
        <p:nvPicPr>
          <p:cNvPr id="19" name="Picture 19"/>
          <p:cNvPicPr>
            <a:picLocks noChangeAspect="1"/>
          </p:cNvPicPr>
          <p:nvPr/>
        </p:nvPicPr>
        <p:blipFill>
          <a:blip r:embed="rId5">
            <a:alphaModFix amt="19999"/>
          </a:blip>
          <a:stretch>
            <a:fillRect/>
          </a:stretch>
        </p:blipFill>
        <p:spPr>
          <a:xfrm rot="-907975">
            <a:off x="674841" y="5399041"/>
            <a:ext cx="6371024" cy="6371024"/>
          </a:xfrm>
          <a:prstGeom prst="rect">
            <a:avLst/>
          </a:prstGeom>
        </p:spPr>
      </p:pic>
      <p:grpSp>
        <p:nvGrpSpPr>
          <p:cNvPr id="20" name="Group 20"/>
          <p:cNvGrpSpPr/>
          <p:nvPr/>
        </p:nvGrpSpPr>
        <p:grpSpPr>
          <a:xfrm>
            <a:off x="11066545" y="2989863"/>
            <a:ext cx="10014882" cy="4603738"/>
            <a:chOff x="0" y="0"/>
            <a:chExt cx="13353176" cy="6138317"/>
          </a:xfrm>
        </p:grpSpPr>
        <p:grpSp>
          <p:nvGrpSpPr>
            <p:cNvPr id="21" name="Group 21"/>
            <p:cNvGrpSpPr/>
            <p:nvPr/>
          </p:nvGrpSpPr>
          <p:grpSpPr>
            <a:xfrm>
              <a:off x="0" y="585694"/>
              <a:ext cx="7908478" cy="5552623"/>
              <a:chOff x="0" y="0"/>
              <a:chExt cx="1059354" cy="743783"/>
            </a:xfrm>
          </p:grpSpPr>
          <p:sp>
            <p:nvSpPr>
              <p:cNvPr id="22" name="Freeform 22"/>
              <p:cNvSpPr/>
              <p:nvPr/>
            </p:nvSpPr>
            <p:spPr>
              <a:xfrm>
                <a:off x="0" y="0"/>
                <a:ext cx="1059354" cy="743783"/>
              </a:xfrm>
              <a:custGeom>
                <a:avLst/>
                <a:gdLst/>
                <a:ahLst/>
                <a:cxnLst/>
                <a:rect l="l" t="t" r="r" b="b"/>
                <a:pathLst>
                  <a:path w="1059354" h="743783">
                    <a:moveTo>
                      <a:pt x="98164" y="0"/>
                    </a:moveTo>
                    <a:lnTo>
                      <a:pt x="961191" y="0"/>
                    </a:lnTo>
                    <a:cubicBezTo>
                      <a:pt x="987225" y="0"/>
                      <a:pt x="1012194" y="10342"/>
                      <a:pt x="1030603" y="28752"/>
                    </a:cubicBezTo>
                    <a:cubicBezTo>
                      <a:pt x="1049012" y="47161"/>
                      <a:pt x="1059354" y="72129"/>
                      <a:pt x="1059354" y="98164"/>
                    </a:cubicBezTo>
                    <a:lnTo>
                      <a:pt x="1059354" y="645620"/>
                    </a:lnTo>
                    <a:cubicBezTo>
                      <a:pt x="1059354" y="699834"/>
                      <a:pt x="1015405" y="743783"/>
                      <a:pt x="961191" y="743783"/>
                    </a:cubicBezTo>
                    <a:lnTo>
                      <a:pt x="98164" y="743783"/>
                    </a:lnTo>
                    <a:cubicBezTo>
                      <a:pt x="43949" y="743783"/>
                      <a:pt x="0" y="699834"/>
                      <a:pt x="0" y="645620"/>
                    </a:cubicBezTo>
                    <a:lnTo>
                      <a:pt x="0" y="98164"/>
                    </a:lnTo>
                    <a:cubicBezTo>
                      <a:pt x="0" y="43949"/>
                      <a:pt x="43949" y="0"/>
                      <a:pt x="98164" y="0"/>
                    </a:cubicBezTo>
                    <a:close/>
                  </a:path>
                </a:pathLst>
              </a:custGeom>
              <a:solidFill>
                <a:srgbClr val="E9E0D9"/>
              </a:solidFill>
            </p:spPr>
          </p:sp>
          <p:sp>
            <p:nvSpPr>
              <p:cNvPr id="23" name="TextBox 23"/>
              <p:cNvSpPr txBox="1"/>
              <p:nvPr/>
            </p:nvSpPr>
            <p:spPr>
              <a:xfrm>
                <a:off x="0" y="-47625"/>
                <a:ext cx="1059354" cy="791408"/>
              </a:xfrm>
              <a:prstGeom prst="rect">
                <a:avLst/>
              </a:prstGeom>
            </p:spPr>
            <p:txBody>
              <a:bodyPr lIns="50800" tIns="50800" rIns="50800" bIns="50800" rtlCol="0" anchor="ctr"/>
              <a:lstStyle/>
              <a:p>
                <a:pPr algn="ctr">
                  <a:lnSpc>
                    <a:spcPts val="2660"/>
                  </a:lnSpc>
                </a:pPr>
                <a:endParaRPr/>
              </a:p>
            </p:txBody>
          </p:sp>
        </p:grpSp>
        <p:sp>
          <p:nvSpPr>
            <p:cNvPr id="24" name="TextBox 24"/>
            <p:cNvSpPr txBox="1"/>
            <p:nvPr/>
          </p:nvSpPr>
          <p:spPr>
            <a:xfrm>
              <a:off x="0" y="-123825"/>
              <a:ext cx="13353176" cy="1295213"/>
            </a:xfrm>
            <a:prstGeom prst="rect">
              <a:avLst/>
            </a:prstGeom>
          </p:spPr>
          <p:txBody>
            <a:bodyPr lIns="0" tIns="0" rIns="0" bIns="0" rtlCol="0" anchor="t">
              <a:spAutoFit/>
            </a:bodyPr>
            <a:lstStyle/>
            <a:p>
              <a:pPr algn="l">
                <a:lnSpc>
                  <a:spcPts val="8092"/>
                </a:lnSpc>
              </a:pPr>
              <a:r>
                <a:rPr lang="en-US" sz="5780">
                  <a:solidFill>
                    <a:srgbClr val="000000"/>
                  </a:solidFill>
                  <a:latin typeface="芫荽"/>
                  <a:ea typeface="芫荽"/>
                  <a:cs typeface="芫荽"/>
                  <a:sym typeface="芫荽"/>
                </a:rPr>
                <a:t>驗證</a:t>
              </a:r>
            </a:p>
          </p:txBody>
        </p:sp>
        <p:sp>
          <p:nvSpPr>
            <p:cNvPr id="25" name="TextBox 25"/>
            <p:cNvSpPr txBox="1"/>
            <p:nvPr/>
          </p:nvSpPr>
          <p:spPr>
            <a:xfrm>
              <a:off x="715209" y="1614011"/>
              <a:ext cx="5961379" cy="4029495"/>
            </a:xfrm>
            <a:prstGeom prst="rect">
              <a:avLst/>
            </a:prstGeom>
          </p:spPr>
          <p:txBody>
            <a:bodyPr lIns="0" tIns="0" rIns="0" bIns="0" rtlCol="0" anchor="t">
              <a:spAutoFit/>
            </a:bodyPr>
            <a:lstStyle/>
            <a:p>
              <a:pPr algn="ctr">
                <a:lnSpc>
                  <a:spcPts val="8092"/>
                </a:lnSpc>
                <a:spcBef>
                  <a:spcPct val="0"/>
                </a:spcBef>
              </a:pPr>
              <a:r>
                <a:rPr lang="en-US" sz="5780">
                  <a:solidFill>
                    <a:srgbClr val="000000"/>
                  </a:solidFill>
                  <a:latin typeface="芫荽"/>
                  <a:ea typeface="芫荽"/>
                  <a:cs typeface="芫荽"/>
                  <a:sym typeface="芫荽"/>
                </a:rPr>
                <a:t>電子病歷摘要經過sha256轉換後的字串</a:t>
              </a: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sp>
        <p:nvSpPr>
          <p:cNvPr id="2" name="TextBox 2"/>
          <p:cNvSpPr txBox="1"/>
          <p:nvPr/>
        </p:nvSpPr>
        <p:spPr>
          <a:xfrm>
            <a:off x="2553980" y="866775"/>
            <a:ext cx="13180039" cy="1450976"/>
          </a:xfrm>
          <a:prstGeom prst="rect">
            <a:avLst/>
          </a:prstGeom>
        </p:spPr>
        <p:txBody>
          <a:bodyPr lIns="0" tIns="0" rIns="0" bIns="0" rtlCol="0" anchor="t">
            <a:spAutoFit/>
          </a:bodyPr>
          <a:lstStyle/>
          <a:p>
            <a:pPr algn="ctr">
              <a:lnSpc>
                <a:spcPts val="11899"/>
              </a:lnSpc>
            </a:pPr>
            <a:r>
              <a:rPr lang="en-US" sz="8499">
                <a:solidFill>
                  <a:srgbClr val="000000"/>
                </a:solidFill>
                <a:latin typeface="芫荽"/>
                <a:ea typeface="芫荽"/>
                <a:cs typeface="芫荽"/>
                <a:sym typeface="芫荽"/>
              </a:rPr>
              <a:t>區塊鏈上鏈流程</a:t>
            </a:r>
          </a:p>
        </p:txBody>
      </p:sp>
      <p:sp>
        <p:nvSpPr>
          <p:cNvPr id="3" name="TextBox 3"/>
          <p:cNvSpPr txBox="1"/>
          <p:nvPr/>
        </p:nvSpPr>
        <p:spPr>
          <a:xfrm rot="-5400000">
            <a:off x="-2373736" y="4911090"/>
            <a:ext cx="6882108" cy="464820"/>
          </a:xfrm>
          <a:prstGeom prst="rect">
            <a:avLst/>
          </a:prstGeom>
        </p:spPr>
        <p:txBody>
          <a:bodyPr lIns="0" tIns="0" rIns="0" bIns="0" rtlCol="0" anchor="t">
            <a:spAutoFit/>
          </a:bodyPr>
          <a:lstStyle/>
          <a:p>
            <a:pPr algn="ctr">
              <a:lnSpc>
                <a:spcPts val="3779"/>
              </a:lnSpc>
            </a:pPr>
            <a:r>
              <a:rPr lang="en-US" sz="2700">
                <a:solidFill>
                  <a:srgbClr val="000000"/>
                </a:solidFill>
                <a:latin typeface="Alatsi"/>
                <a:ea typeface="Alatsi"/>
                <a:cs typeface="Alatsi"/>
                <a:sym typeface="Alatsi"/>
              </a:rPr>
              <a:t>TCU MI 110級畢業專題</a:t>
            </a:r>
          </a:p>
        </p:txBody>
      </p:sp>
      <p:sp>
        <p:nvSpPr>
          <p:cNvPr id="4" name="AutoShape 4"/>
          <p:cNvSpPr/>
          <p:nvPr/>
        </p:nvSpPr>
        <p:spPr>
          <a:xfrm flipH="1" flipV="1">
            <a:off x="1085850" y="7289441"/>
            <a:ext cx="5403" cy="2997456"/>
          </a:xfrm>
          <a:prstGeom prst="line">
            <a:avLst/>
          </a:prstGeom>
          <a:ln w="114300" cap="flat">
            <a:solidFill>
              <a:srgbClr val="9FC3D0"/>
            </a:solidFill>
            <a:prstDash val="solid"/>
            <a:headEnd type="none" w="sm" len="sm"/>
            <a:tailEnd type="none" w="sm" len="sm"/>
          </a:ln>
        </p:spPr>
      </p:sp>
      <p:sp>
        <p:nvSpPr>
          <p:cNvPr id="5" name="AutoShape 5"/>
          <p:cNvSpPr/>
          <p:nvPr/>
        </p:nvSpPr>
        <p:spPr>
          <a:xfrm flipH="1" flipV="1">
            <a:off x="1090490" y="-104525"/>
            <a:ext cx="5403" cy="2997456"/>
          </a:xfrm>
          <a:prstGeom prst="line">
            <a:avLst/>
          </a:prstGeom>
          <a:ln w="114300" cap="flat">
            <a:solidFill>
              <a:srgbClr val="9FC3D0"/>
            </a:solidFill>
            <a:prstDash val="solid"/>
            <a:headEnd type="none" w="sm" len="sm"/>
            <a:tailEnd type="none" w="sm" len="sm"/>
          </a:ln>
        </p:spPr>
      </p:sp>
      <p:grpSp>
        <p:nvGrpSpPr>
          <p:cNvPr id="6" name="Group 6"/>
          <p:cNvGrpSpPr/>
          <p:nvPr/>
        </p:nvGrpSpPr>
        <p:grpSpPr>
          <a:xfrm>
            <a:off x="15859155" y="0"/>
            <a:ext cx="1562612" cy="1673225"/>
            <a:chOff x="0" y="0"/>
            <a:chExt cx="2083482" cy="2230967"/>
          </a:xfrm>
        </p:grpSpPr>
        <p:grpSp>
          <p:nvGrpSpPr>
            <p:cNvPr id="7" name="Group 7"/>
            <p:cNvGrpSpPr/>
            <p:nvPr/>
          </p:nvGrpSpPr>
          <p:grpSpPr>
            <a:xfrm>
              <a:off x="75599" y="0"/>
              <a:ext cx="1932284" cy="2230967"/>
              <a:chOff x="0" y="0"/>
              <a:chExt cx="703982" cy="812800"/>
            </a:xfrm>
          </p:grpSpPr>
          <p:sp>
            <p:nvSpPr>
              <p:cNvPr id="8" name="Freeform 8"/>
              <p:cNvSpPr/>
              <p:nvPr/>
            </p:nvSpPr>
            <p:spPr>
              <a:xfrm>
                <a:off x="0" y="0"/>
                <a:ext cx="703982" cy="812800"/>
              </a:xfrm>
              <a:custGeom>
                <a:avLst/>
                <a:gdLst/>
                <a:ahLst/>
                <a:cxnLst/>
                <a:rect l="l" t="t" r="r" b="b"/>
                <a:pathLst>
                  <a:path w="703982" h="812800">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sp>
          <p:sp>
            <p:nvSpPr>
              <p:cNvPr id="9" name="TextBox 9"/>
              <p:cNvSpPr txBox="1"/>
              <p:nvPr/>
            </p:nvSpPr>
            <p:spPr>
              <a:xfrm>
                <a:off x="0" y="-47625"/>
                <a:ext cx="703982" cy="733425"/>
              </a:xfrm>
              <a:prstGeom prst="rect">
                <a:avLst/>
              </a:prstGeom>
            </p:spPr>
            <p:txBody>
              <a:bodyPr lIns="50800" tIns="50800" rIns="50800" bIns="50800" rtlCol="0" anchor="ctr"/>
              <a:lstStyle/>
              <a:p>
                <a:pPr algn="ctr">
                  <a:lnSpc>
                    <a:spcPts val="2659"/>
                  </a:lnSpc>
                </a:pPr>
                <a:endParaRPr/>
              </a:p>
            </p:txBody>
          </p:sp>
        </p:grpSp>
        <p:sp>
          <p:nvSpPr>
            <p:cNvPr id="10" name="TextBox 10"/>
            <p:cNvSpPr txBox="1"/>
            <p:nvPr/>
          </p:nvSpPr>
          <p:spPr>
            <a:xfrm>
              <a:off x="0" y="437582"/>
              <a:ext cx="2083482" cy="1241504"/>
            </a:xfrm>
            <a:prstGeom prst="rect">
              <a:avLst/>
            </a:prstGeom>
          </p:spPr>
          <p:txBody>
            <a:bodyPr lIns="0" tIns="0" rIns="0" bIns="0" rtlCol="0" anchor="t">
              <a:spAutoFit/>
            </a:bodyPr>
            <a:lstStyle/>
            <a:p>
              <a:pPr algn="ctr">
                <a:lnSpc>
                  <a:spcPts val="7805"/>
                </a:lnSpc>
              </a:pPr>
              <a:r>
                <a:rPr lang="en-US" sz="5575" b="1">
                  <a:solidFill>
                    <a:srgbClr val="000000"/>
                  </a:solidFill>
                  <a:latin typeface="Open Sans Bold"/>
                  <a:ea typeface="Open Sans Bold"/>
                  <a:cs typeface="Open Sans Bold"/>
                  <a:sym typeface="Open Sans Bold"/>
                </a:rPr>
                <a:t>11</a:t>
              </a:r>
            </a:p>
          </p:txBody>
        </p:sp>
      </p:grpSp>
      <p:sp>
        <p:nvSpPr>
          <p:cNvPr id="11" name="Freeform 11"/>
          <p:cNvSpPr/>
          <p:nvPr/>
        </p:nvSpPr>
        <p:spPr>
          <a:xfrm>
            <a:off x="1475832" y="-1449083"/>
            <a:ext cx="7315200" cy="2477783"/>
          </a:xfrm>
          <a:custGeom>
            <a:avLst/>
            <a:gdLst/>
            <a:ahLst/>
            <a:cxnLst/>
            <a:rect l="l" t="t" r="r" b="b"/>
            <a:pathLst>
              <a:path w="7315200" h="2477783">
                <a:moveTo>
                  <a:pt x="0" y="0"/>
                </a:moveTo>
                <a:lnTo>
                  <a:pt x="7315200" y="0"/>
                </a:lnTo>
                <a:lnTo>
                  <a:pt x="7315200" y="2477783"/>
                </a:lnTo>
                <a:lnTo>
                  <a:pt x="0" y="247778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2" name="Freeform 12"/>
          <p:cNvSpPr/>
          <p:nvPr/>
        </p:nvSpPr>
        <p:spPr>
          <a:xfrm>
            <a:off x="10721225" y="8788169"/>
            <a:ext cx="7315200" cy="2477783"/>
          </a:xfrm>
          <a:custGeom>
            <a:avLst/>
            <a:gdLst/>
            <a:ahLst/>
            <a:cxnLst/>
            <a:rect l="l" t="t" r="r" b="b"/>
            <a:pathLst>
              <a:path w="7315200" h="2477783">
                <a:moveTo>
                  <a:pt x="0" y="0"/>
                </a:moveTo>
                <a:lnTo>
                  <a:pt x="7315200" y="0"/>
                </a:lnTo>
                <a:lnTo>
                  <a:pt x="7315200" y="2477784"/>
                </a:lnTo>
                <a:lnTo>
                  <a:pt x="0" y="247778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3" name="Freeform 13"/>
          <p:cNvSpPr/>
          <p:nvPr/>
        </p:nvSpPr>
        <p:spPr>
          <a:xfrm>
            <a:off x="2554695" y="2911264"/>
            <a:ext cx="13491206" cy="6012160"/>
          </a:xfrm>
          <a:custGeom>
            <a:avLst/>
            <a:gdLst/>
            <a:ahLst/>
            <a:cxnLst/>
            <a:rect l="l" t="t" r="r" b="b"/>
            <a:pathLst>
              <a:path w="13491206" h="6012160">
                <a:moveTo>
                  <a:pt x="0" y="0"/>
                </a:moveTo>
                <a:lnTo>
                  <a:pt x="13491205" y="0"/>
                </a:lnTo>
                <a:lnTo>
                  <a:pt x="13491205" y="6012160"/>
                </a:lnTo>
                <a:lnTo>
                  <a:pt x="0" y="6012160"/>
                </a:lnTo>
                <a:lnTo>
                  <a:pt x="0" y="0"/>
                </a:lnTo>
                <a:close/>
              </a:path>
            </a:pathLst>
          </a:custGeom>
          <a:blipFill>
            <a:blip r:embed="rId5"/>
            <a:stretch>
              <a:fillRect l="-999" t="-32224" r="-999" b="-91225"/>
            </a:stretch>
          </a:blipFill>
        </p:spPr>
      </p:sp>
      <p:grpSp>
        <p:nvGrpSpPr>
          <p:cNvPr id="14" name="Group 14"/>
          <p:cNvGrpSpPr/>
          <p:nvPr/>
        </p:nvGrpSpPr>
        <p:grpSpPr>
          <a:xfrm>
            <a:off x="4821551" y="2892214"/>
            <a:ext cx="3086100" cy="552307"/>
            <a:chOff x="0" y="0"/>
            <a:chExt cx="812800" cy="145463"/>
          </a:xfrm>
        </p:grpSpPr>
        <p:sp>
          <p:nvSpPr>
            <p:cNvPr id="15" name="Freeform 15"/>
            <p:cNvSpPr/>
            <p:nvPr/>
          </p:nvSpPr>
          <p:spPr>
            <a:xfrm>
              <a:off x="0" y="0"/>
              <a:ext cx="812800" cy="145463"/>
            </a:xfrm>
            <a:custGeom>
              <a:avLst/>
              <a:gdLst/>
              <a:ahLst/>
              <a:cxnLst/>
              <a:rect l="l" t="t" r="r" b="b"/>
              <a:pathLst>
                <a:path w="812800" h="145463">
                  <a:moveTo>
                    <a:pt x="609600" y="0"/>
                  </a:moveTo>
                  <a:cubicBezTo>
                    <a:pt x="721824" y="0"/>
                    <a:pt x="812800" y="32563"/>
                    <a:pt x="812800" y="72732"/>
                  </a:cubicBezTo>
                  <a:cubicBezTo>
                    <a:pt x="812800" y="112900"/>
                    <a:pt x="721824" y="145463"/>
                    <a:pt x="609600" y="145463"/>
                  </a:cubicBezTo>
                  <a:lnTo>
                    <a:pt x="203200" y="145463"/>
                  </a:lnTo>
                  <a:cubicBezTo>
                    <a:pt x="90976" y="145463"/>
                    <a:pt x="0" y="112900"/>
                    <a:pt x="0" y="72732"/>
                  </a:cubicBezTo>
                  <a:cubicBezTo>
                    <a:pt x="0" y="32563"/>
                    <a:pt x="90976" y="0"/>
                    <a:pt x="203200" y="0"/>
                  </a:cubicBezTo>
                  <a:close/>
                </a:path>
              </a:pathLst>
            </a:custGeom>
            <a:solidFill>
              <a:srgbClr val="C6E8CD"/>
            </a:solidFill>
          </p:spPr>
        </p:sp>
        <p:sp>
          <p:nvSpPr>
            <p:cNvPr id="16" name="TextBox 16"/>
            <p:cNvSpPr txBox="1"/>
            <p:nvPr/>
          </p:nvSpPr>
          <p:spPr>
            <a:xfrm>
              <a:off x="0" y="-47625"/>
              <a:ext cx="812800" cy="193088"/>
            </a:xfrm>
            <a:prstGeom prst="rect">
              <a:avLst/>
            </a:prstGeom>
          </p:spPr>
          <p:txBody>
            <a:bodyPr lIns="50800" tIns="50800" rIns="50800" bIns="50800" rtlCol="0" anchor="ctr"/>
            <a:lstStyle/>
            <a:p>
              <a:pPr algn="ctr">
                <a:lnSpc>
                  <a:spcPts val="2659"/>
                </a:lnSpc>
              </a:pPr>
              <a:endParaRPr/>
            </a:p>
          </p:txBody>
        </p:sp>
      </p:grpSp>
      <p:sp>
        <p:nvSpPr>
          <p:cNvPr id="17" name="TextBox 17"/>
          <p:cNvSpPr txBox="1"/>
          <p:nvPr/>
        </p:nvSpPr>
        <p:spPr>
          <a:xfrm>
            <a:off x="2242100" y="1454179"/>
            <a:ext cx="2932420" cy="681491"/>
          </a:xfrm>
          <a:prstGeom prst="rect">
            <a:avLst/>
          </a:prstGeom>
        </p:spPr>
        <p:txBody>
          <a:bodyPr lIns="0" tIns="0" rIns="0" bIns="0" rtlCol="0" anchor="t">
            <a:spAutoFit/>
          </a:bodyPr>
          <a:lstStyle/>
          <a:p>
            <a:pPr algn="l">
              <a:lnSpc>
                <a:spcPts val="5487"/>
              </a:lnSpc>
            </a:pPr>
            <a:r>
              <a:rPr lang="en-US" sz="3919">
                <a:solidFill>
                  <a:srgbClr val="000000"/>
                </a:solidFill>
                <a:latin typeface="芫荽"/>
                <a:ea typeface="芫荽"/>
                <a:cs typeface="芫荽"/>
                <a:sym typeface="芫荽"/>
              </a:rPr>
              <a:t>註冊階段</a:t>
            </a:r>
          </a:p>
        </p:txBody>
      </p:sp>
      <p:sp>
        <p:nvSpPr>
          <p:cNvPr id="18" name="Freeform 18"/>
          <p:cNvSpPr/>
          <p:nvPr/>
        </p:nvSpPr>
        <p:spPr>
          <a:xfrm rot="4605138">
            <a:off x="4462938" y="1570104"/>
            <a:ext cx="1759297" cy="1685726"/>
          </a:xfrm>
          <a:custGeom>
            <a:avLst/>
            <a:gdLst/>
            <a:ahLst/>
            <a:cxnLst/>
            <a:rect l="l" t="t" r="r" b="b"/>
            <a:pathLst>
              <a:path w="1759297" h="1685726">
                <a:moveTo>
                  <a:pt x="0" y="0"/>
                </a:moveTo>
                <a:lnTo>
                  <a:pt x="1759297" y="0"/>
                </a:lnTo>
                <a:lnTo>
                  <a:pt x="1759297" y="1685726"/>
                </a:lnTo>
                <a:lnTo>
                  <a:pt x="0" y="168572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sp>
        <p:nvSpPr>
          <p:cNvPr id="2" name="TextBox 2"/>
          <p:cNvSpPr txBox="1"/>
          <p:nvPr/>
        </p:nvSpPr>
        <p:spPr>
          <a:xfrm>
            <a:off x="2477780" y="866775"/>
            <a:ext cx="13180039" cy="1450976"/>
          </a:xfrm>
          <a:prstGeom prst="rect">
            <a:avLst/>
          </a:prstGeom>
        </p:spPr>
        <p:txBody>
          <a:bodyPr lIns="0" tIns="0" rIns="0" bIns="0" rtlCol="0" anchor="t">
            <a:spAutoFit/>
          </a:bodyPr>
          <a:lstStyle/>
          <a:p>
            <a:pPr algn="ctr">
              <a:lnSpc>
                <a:spcPts val="11899"/>
              </a:lnSpc>
            </a:pPr>
            <a:r>
              <a:rPr lang="en-US" sz="8499">
                <a:solidFill>
                  <a:srgbClr val="000000"/>
                </a:solidFill>
                <a:latin typeface="芫荽"/>
                <a:ea typeface="芫荽"/>
                <a:cs typeface="芫荽"/>
                <a:sym typeface="芫荽"/>
              </a:rPr>
              <a:t>驗證流程</a:t>
            </a:r>
          </a:p>
        </p:txBody>
      </p:sp>
      <p:sp>
        <p:nvSpPr>
          <p:cNvPr id="3" name="TextBox 3"/>
          <p:cNvSpPr txBox="1"/>
          <p:nvPr/>
        </p:nvSpPr>
        <p:spPr>
          <a:xfrm rot="-5400000">
            <a:off x="-2373736" y="4911090"/>
            <a:ext cx="6882108" cy="464820"/>
          </a:xfrm>
          <a:prstGeom prst="rect">
            <a:avLst/>
          </a:prstGeom>
        </p:spPr>
        <p:txBody>
          <a:bodyPr lIns="0" tIns="0" rIns="0" bIns="0" rtlCol="0" anchor="t">
            <a:spAutoFit/>
          </a:bodyPr>
          <a:lstStyle/>
          <a:p>
            <a:pPr algn="ctr">
              <a:lnSpc>
                <a:spcPts val="3779"/>
              </a:lnSpc>
            </a:pPr>
            <a:r>
              <a:rPr lang="en-US" sz="2700">
                <a:solidFill>
                  <a:srgbClr val="000000"/>
                </a:solidFill>
                <a:latin typeface="Alatsi"/>
                <a:ea typeface="Alatsi"/>
                <a:cs typeface="Alatsi"/>
                <a:sym typeface="Alatsi"/>
              </a:rPr>
              <a:t>TCU MI 110級畢業專題</a:t>
            </a:r>
          </a:p>
        </p:txBody>
      </p:sp>
      <p:sp>
        <p:nvSpPr>
          <p:cNvPr id="4" name="AutoShape 4"/>
          <p:cNvSpPr/>
          <p:nvPr/>
        </p:nvSpPr>
        <p:spPr>
          <a:xfrm flipH="1" flipV="1">
            <a:off x="1085850" y="7289441"/>
            <a:ext cx="5403" cy="2997456"/>
          </a:xfrm>
          <a:prstGeom prst="line">
            <a:avLst/>
          </a:prstGeom>
          <a:ln w="114300" cap="flat">
            <a:solidFill>
              <a:srgbClr val="9FC3D0"/>
            </a:solidFill>
            <a:prstDash val="solid"/>
            <a:headEnd type="none" w="sm" len="sm"/>
            <a:tailEnd type="none" w="sm" len="sm"/>
          </a:ln>
        </p:spPr>
      </p:sp>
      <p:sp>
        <p:nvSpPr>
          <p:cNvPr id="5" name="AutoShape 5"/>
          <p:cNvSpPr/>
          <p:nvPr/>
        </p:nvSpPr>
        <p:spPr>
          <a:xfrm flipH="1" flipV="1">
            <a:off x="1090490" y="-104525"/>
            <a:ext cx="5403" cy="2997456"/>
          </a:xfrm>
          <a:prstGeom prst="line">
            <a:avLst/>
          </a:prstGeom>
          <a:ln w="114300" cap="flat">
            <a:solidFill>
              <a:srgbClr val="9FC3D0"/>
            </a:solidFill>
            <a:prstDash val="solid"/>
            <a:headEnd type="none" w="sm" len="sm"/>
            <a:tailEnd type="none" w="sm" len="sm"/>
          </a:ln>
        </p:spPr>
      </p:sp>
      <p:sp>
        <p:nvSpPr>
          <p:cNvPr id="6" name="Freeform 6"/>
          <p:cNvSpPr/>
          <p:nvPr/>
        </p:nvSpPr>
        <p:spPr>
          <a:xfrm>
            <a:off x="1475832" y="-1449083"/>
            <a:ext cx="7315200" cy="2477783"/>
          </a:xfrm>
          <a:custGeom>
            <a:avLst/>
            <a:gdLst/>
            <a:ahLst/>
            <a:cxnLst/>
            <a:rect l="l" t="t" r="r" b="b"/>
            <a:pathLst>
              <a:path w="7315200" h="2477783">
                <a:moveTo>
                  <a:pt x="0" y="0"/>
                </a:moveTo>
                <a:lnTo>
                  <a:pt x="7315200" y="0"/>
                </a:lnTo>
                <a:lnTo>
                  <a:pt x="7315200" y="2477783"/>
                </a:lnTo>
                <a:lnTo>
                  <a:pt x="0" y="247778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p:cNvSpPr/>
          <p:nvPr/>
        </p:nvSpPr>
        <p:spPr>
          <a:xfrm>
            <a:off x="10721225" y="8788169"/>
            <a:ext cx="7315200" cy="2477783"/>
          </a:xfrm>
          <a:custGeom>
            <a:avLst/>
            <a:gdLst/>
            <a:ahLst/>
            <a:cxnLst/>
            <a:rect l="l" t="t" r="r" b="b"/>
            <a:pathLst>
              <a:path w="7315200" h="2477783">
                <a:moveTo>
                  <a:pt x="0" y="0"/>
                </a:moveTo>
                <a:lnTo>
                  <a:pt x="7315200" y="0"/>
                </a:lnTo>
                <a:lnTo>
                  <a:pt x="7315200" y="2477784"/>
                </a:lnTo>
                <a:lnTo>
                  <a:pt x="0" y="247778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8" name="Group 8"/>
          <p:cNvGrpSpPr/>
          <p:nvPr/>
        </p:nvGrpSpPr>
        <p:grpSpPr>
          <a:xfrm>
            <a:off x="15859155" y="0"/>
            <a:ext cx="1562612" cy="1673225"/>
            <a:chOff x="0" y="0"/>
            <a:chExt cx="2083482" cy="2230967"/>
          </a:xfrm>
        </p:grpSpPr>
        <p:grpSp>
          <p:nvGrpSpPr>
            <p:cNvPr id="9" name="Group 9"/>
            <p:cNvGrpSpPr/>
            <p:nvPr/>
          </p:nvGrpSpPr>
          <p:grpSpPr>
            <a:xfrm>
              <a:off x="75599" y="0"/>
              <a:ext cx="1932284" cy="2230967"/>
              <a:chOff x="0" y="0"/>
              <a:chExt cx="703982" cy="812800"/>
            </a:xfrm>
          </p:grpSpPr>
          <p:sp>
            <p:nvSpPr>
              <p:cNvPr id="10" name="Freeform 10"/>
              <p:cNvSpPr/>
              <p:nvPr/>
            </p:nvSpPr>
            <p:spPr>
              <a:xfrm>
                <a:off x="0" y="0"/>
                <a:ext cx="703982" cy="812800"/>
              </a:xfrm>
              <a:custGeom>
                <a:avLst/>
                <a:gdLst/>
                <a:ahLst/>
                <a:cxnLst/>
                <a:rect l="l" t="t" r="r" b="b"/>
                <a:pathLst>
                  <a:path w="703982" h="812800">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sp>
          <p:sp>
            <p:nvSpPr>
              <p:cNvPr id="11" name="TextBox 11"/>
              <p:cNvSpPr txBox="1"/>
              <p:nvPr/>
            </p:nvSpPr>
            <p:spPr>
              <a:xfrm>
                <a:off x="0" y="-47625"/>
                <a:ext cx="703982" cy="733425"/>
              </a:xfrm>
              <a:prstGeom prst="rect">
                <a:avLst/>
              </a:prstGeom>
            </p:spPr>
            <p:txBody>
              <a:bodyPr lIns="50800" tIns="50800" rIns="50800" bIns="50800" rtlCol="0" anchor="ctr"/>
              <a:lstStyle/>
              <a:p>
                <a:pPr algn="ctr">
                  <a:lnSpc>
                    <a:spcPts val="2659"/>
                  </a:lnSpc>
                </a:pPr>
                <a:endParaRPr/>
              </a:p>
            </p:txBody>
          </p:sp>
        </p:grpSp>
        <p:sp>
          <p:nvSpPr>
            <p:cNvPr id="12" name="TextBox 12"/>
            <p:cNvSpPr txBox="1"/>
            <p:nvPr/>
          </p:nvSpPr>
          <p:spPr>
            <a:xfrm>
              <a:off x="0" y="437582"/>
              <a:ext cx="2083482" cy="1241504"/>
            </a:xfrm>
            <a:prstGeom prst="rect">
              <a:avLst/>
            </a:prstGeom>
          </p:spPr>
          <p:txBody>
            <a:bodyPr lIns="0" tIns="0" rIns="0" bIns="0" rtlCol="0" anchor="t">
              <a:spAutoFit/>
            </a:bodyPr>
            <a:lstStyle/>
            <a:p>
              <a:pPr algn="ctr">
                <a:lnSpc>
                  <a:spcPts val="7805"/>
                </a:lnSpc>
              </a:pPr>
              <a:r>
                <a:rPr lang="en-US" sz="5575" b="1">
                  <a:solidFill>
                    <a:srgbClr val="000000"/>
                  </a:solidFill>
                  <a:latin typeface="Open Sans Bold"/>
                  <a:ea typeface="Open Sans Bold"/>
                  <a:cs typeface="Open Sans Bold"/>
                  <a:sym typeface="Open Sans Bold"/>
                </a:rPr>
                <a:t>12</a:t>
              </a:r>
            </a:p>
          </p:txBody>
        </p:sp>
      </p:grpSp>
      <p:sp>
        <p:nvSpPr>
          <p:cNvPr id="13" name="AutoShape 13"/>
          <p:cNvSpPr/>
          <p:nvPr/>
        </p:nvSpPr>
        <p:spPr>
          <a:xfrm flipH="1">
            <a:off x="1877194" y="5572010"/>
            <a:ext cx="14533613" cy="0"/>
          </a:xfrm>
          <a:prstGeom prst="line">
            <a:avLst/>
          </a:prstGeom>
          <a:ln w="38100" cap="flat">
            <a:solidFill>
              <a:srgbClr val="82B3CC"/>
            </a:solidFill>
            <a:prstDash val="solid"/>
            <a:headEnd type="oval" w="lg" len="lg"/>
            <a:tailEnd type="oval" w="lg" len="lg"/>
          </a:ln>
        </p:spPr>
      </p:sp>
      <p:grpSp>
        <p:nvGrpSpPr>
          <p:cNvPr id="14" name="Group 14"/>
          <p:cNvGrpSpPr/>
          <p:nvPr/>
        </p:nvGrpSpPr>
        <p:grpSpPr>
          <a:xfrm>
            <a:off x="3082324" y="5436684"/>
            <a:ext cx="232552" cy="232552"/>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2B3CC"/>
            </a:solidFill>
          </p:spPr>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7" name="Group 17"/>
          <p:cNvGrpSpPr/>
          <p:nvPr/>
        </p:nvGrpSpPr>
        <p:grpSpPr>
          <a:xfrm>
            <a:off x="7029163" y="5455734"/>
            <a:ext cx="232552" cy="232552"/>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2B3CC"/>
            </a:solidFill>
          </p:spPr>
        </p:sp>
        <p:sp>
          <p:nvSpPr>
            <p:cNvPr id="19" name="TextBox 19"/>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0" name="Group 20"/>
          <p:cNvGrpSpPr/>
          <p:nvPr/>
        </p:nvGrpSpPr>
        <p:grpSpPr>
          <a:xfrm>
            <a:off x="14922841" y="5436684"/>
            <a:ext cx="232552" cy="232552"/>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2B3CC"/>
            </a:solidFill>
          </p:spPr>
        </p:sp>
        <p:sp>
          <p:nvSpPr>
            <p:cNvPr id="22" name="TextBox 22"/>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3" name="Group 23"/>
          <p:cNvGrpSpPr/>
          <p:nvPr/>
        </p:nvGrpSpPr>
        <p:grpSpPr>
          <a:xfrm>
            <a:off x="10976002" y="5436684"/>
            <a:ext cx="232552" cy="232552"/>
            <a:chOff x="0" y="0"/>
            <a:chExt cx="812800" cy="812800"/>
          </a:xfrm>
        </p:grpSpPr>
        <p:sp>
          <p:nvSpPr>
            <p:cNvPr id="24" name="Freeform 2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2B3CC"/>
            </a:solidFill>
          </p:spPr>
        </p:sp>
        <p:sp>
          <p:nvSpPr>
            <p:cNvPr id="25" name="TextBox 25"/>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6" name="Group 26"/>
          <p:cNvGrpSpPr/>
          <p:nvPr/>
        </p:nvGrpSpPr>
        <p:grpSpPr>
          <a:xfrm>
            <a:off x="1877194" y="6281340"/>
            <a:ext cx="4601405" cy="2824053"/>
            <a:chOff x="0" y="0"/>
            <a:chExt cx="1211893" cy="743783"/>
          </a:xfrm>
        </p:grpSpPr>
        <p:sp>
          <p:nvSpPr>
            <p:cNvPr id="27" name="Freeform 27"/>
            <p:cNvSpPr/>
            <p:nvPr/>
          </p:nvSpPr>
          <p:spPr>
            <a:xfrm>
              <a:off x="0" y="0"/>
              <a:ext cx="1211893" cy="743783"/>
            </a:xfrm>
            <a:custGeom>
              <a:avLst/>
              <a:gdLst/>
              <a:ahLst/>
              <a:cxnLst/>
              <a:rect l="l" t="t" r="r" b="b"/>
              <a:pathLst>
                <a:path w="1211893" h="743783">
                  <a:moveTo>
                    <a:pt x="85808" y="0"/>
                  </a:moveTo>
                  <a:lnTo>
                    <a:pt x="1126085" y="0"/>
                  </a:lnTo>
                  <a:cubicBezTo>
                    <a:pt x="1173475" y="0"/>
                    <a:pt x="1211893" y="38418"/>
                    <a:pt x="1211893" y="85808"/>
                  </a:cubicBezTo>
                  <a:lnTo>
                    <a:pt x="1211893" y="657975"/>
                  </a:lnTo>
                  <a:cubicBezTo>
                    <a:pt x="1211893" y="705366"/>
                    <a:pt x="1173475" y="743783"/>
                    <a:pt x="1126085" y="743783"/>
                  </a:cubicBezTo>
                  <a:lnTo>
                    <a:pt x="85808" y="743783"/>
                  </a:lnTo>
                  <a:cubicBezTo>
                    <a:pt x="38418" y="743783"/>
                    <a:pt x="0" y="705366"/>
                    <a:pt x="0" y="657975"/>
                  </a:cubicBezTo>
                  <a:lnTo>
                    <a:pt x="0" y="85808"/>
                  </a:lnTo>
                  <a:cubicBezTo>
                    <a:pt x="0" y="38418"/>
                    <a:pt x="38418" y="0"/>
                    <a:pt x="85808" y="0"/>
                  </a:cubicBezTo>
                  <a:close/>
                </a:path>
              </a:pathLst>
            </a:custGeom>
            <a:solidFill>
              <a:srgbClr val="E9E0D9"/>
            </a:solidFill>
          </p:spPr>
        </p:sp>
        <p:sp>
          <p:nvSpPr>
            <p:cNvPr id="28" name="TextBox 28"/>
            <p:cNvSpPr txBox="1"/>
            <p:nvPr/>
          </p:nvSpPr>
          <p:spPr>
            <a:xfrm>
              <a:off x="0" y="-47625"/>
              <a:ext cx="1211893" cy="791408"/>
            </a:xfrm>
            <a:prstGeom prst="rect">
              <a:avLst/>
            </a:prstGeom>
          </p:spPr>
          <p:txBody>
            <a:bodyPr lIns="50800" tIns="50800" rIns="50800" bIns="50800" rtlCol="0" anchor="ctr"/>
            <a:lstStyle/>
            <a:p>
              <a:pPr algn="ctr">
                <a:lnSpc>
                  <a:spcPts val="2659"/>
                </a:lnSpc>
              </a:pPr>
              <a:endParaRPr/>
            </a:p>
          </p:txBody>
        </p:sp>
      </p:grpSp>
      <p:sp>
        <p:nvSpPr>
          <p:cNvPr id="29" name="TextBox 29"/>
          <p:cNvSpPr txBox="1"/>
          <p:nvPr/>
        </p:nvSpPr>
        <p:spPr>
          <a:xfrm>
            <a:off x="1877194" y="5897732"/>
            <a:ext cx="4022236" cy="681491"/>
          </a:xfrm>
          <a:prstGeom prst="rect">
            <a:avLst/>
          </a:prstGeom>
        </p:spPr>
        <p:txBody>
          <a:bodyPr lIns="0" tIns="0" rIns="0" bIns="0" rtlCol="0" anchor="t">
            <a:spAutoFit/>
          </a:bodyPr>
          <a:lstStyle/>
          <a:p>
            <a:pPr algn="l">
              <a:lnSpc>
                <a:spcPts val="5487"/>
              </a:lnSpc>
            </a:pPr>
            <a:r>
              <a:rPr lang="en-US" sz="3919">
                <a:solidFill>
                  <a:srgbClr val="000000"/>
                </a:solidFill>
                <a:latin typeface="芫荽"/>
                <a:ea typeface="芫荽"/>
                <a:cs typeface="芫荽"/>
                <a:sym typeface="芫荽"/>
              </a:rPr>
              <a:t> Step1</a:t>
            </a:r>
          </a:p>
        </p:txBody>
      </p:sp>
      <p:sp>
        <p:nvSpPr>
          <p:cNvPr id="30" name="TextBox 30"/>
          <p:cNvSpPr txBox="1"/>
          <p:nvPr/>
        </p:nvSpPr>
        <p:spPr>
          <a:xfrm>
            <a:off x="2240948" y="6781592"/>
            <a:ext cx="3983438" cy="2072141"/>
          </a:xfrm>
          <a:prstGeom prst="rect">
            <a:avLst/>
          </a:prstGeom>
        </p:spPr>
        <p:txBody>
          <a:bodyPr lIns="0" tIns="0" rIns="0" bIns="0" rtlCol="0" anchor="t">
            <a:spAutoFit/>
          </a:bodyPr>
          <a:lstStyle/>
          <a:p>
            <a:pPr algn="ctr">
              <a:lnSpc>
                <a:spcPts val="5487"/>
              </a:lnSpc>
              <a:spcBef>
                <a:spcPct val="0"/>
              </a:spcBef>
            </a:pPr>
            <a:r>
              <a:rPr lang="en-US" sz="3919">
                <a:solidFill>
                  <a:srgbClr val="000000"/>
                </a:solidFill>
                <a:latin typeface="芫荽"/>
                <a:ea typeface="芫荽"/>
                <a:cs typeface="芫荽"/>
                <a:sym typeface="芫荽"/>
              </a:rPr>
              <a:t>用ID在資料庫中找到電子病歷、hash地址</a:t>
            </a:r>
          </a:p>
        </p:txBody>
      </p:sp>
      <p:grpSp>
        <p:nvGrpSpPr>
          <p:cNvPr id="31" name="Group 31"/>
          <p:cNvGrpSpPr/>
          <p:nvPr/>
        </p:nvGrpSpPr>
        <p:grpSpPr>
          <a:xfrm>
            <a:off x="10356589" y="6281340"/>
            <a:ext cx="4682527" cy="2824053"/>
            <a:chOff x="0" y="0"/>
            <a:chExt cx="1233258" cy="743783"/>
          </a:xfrm>
        </p:grpSpPr>
        <p:sp>
          <p:nvSpPr>
            <p:cNvPr id="32" name="Freeform 32"/>
            <p:cNvSpPr/>
            <p:nvPr/>
          </p:nvSpPr>
          <p:spPr>
            <a:xfrm>
              <a:off x="0" y="0"/>
              <a:ext cx="1233258" cy="743783"/>
            </a:xfrm>
            <a:custGeom>
              <a:avLst/>
              <a:gdLst/>
              <a:ahLst/>
              <a:cxnLst/>
              <a:rect l="l" t="t" r="r" b="b"/>
              <a:pathLst>
                <a:path w="1233258" h="743783">
                  <a:moveTo>
                    <a:pt x="84322" y="0"/>
                  </a:moveTo>
                  <a:lnTo>
                    <a:pt x="1148937" y="0"/>
                  </a:lnTo>
                  <a:cubicBezTo>
                    <a:pt x="1195506" y="0"/>
                    <a:pt x="1233258" y="37752"/>
                    <a:pt x="1233258" y="84322"/>
                  </a:cubicBezTo>
                  <a:lnTo>
                    <a:pt x="1233258" y="659462"/>
                  </a:lnTo>
                  <a:cubicBezTo>
                    <a:pt x="1233258" y="706031"/>
                    <a:pt x="1195506" y="743783"/>
                    <a:pt x="1148937" y="743783"/>
                  </a:cubicBezTo>
                  <a:lnTo>
                    <a:pt x="84322" y="743783"/>
                  </a:lnTo>
                  <a:cubicBezTo>
                    <a:pt x="37752" y="743783"/>
                    <a:pt x="0" y="706031"/>
                    <a:pt x="0" y="659462"/>
                  </a:cubicBezTo>
                  <a:lnTo>
                    <a:pt x="0" y="84322"/>
                  </a:lnTo>
                  <a:cubicBezTo>
                    <a:pt x="0" y="37752"/>
                    <a:pt x="37752" y="0"/>
                    <a:pt x="84322" y="0"/>
                  </a:cubicBezTo>
                  <a:close/>
                </a:path>
              </a:pathLst>
            </a:custGeom>
            <a:solidFill>
              <a:srgbClr val="E9E0D9"/>
            </a:solidFill>
          </p:spPr>
        </p:sp>
        <p:sp>
          <p:nvSpPr>
            <p:cNvPr id="33" name="TextBox 33"/>
            <p:cNvSpPr txBox="1"/>
            <p:nvPr/>
          </p:nvSpPr>
          <p:spPr>
            <a:xfrm>
              <a:off x="0" y="-47625"/>
              <a:ext cx="1233258" cy="791408"/>
            </a:xfrm>
            <a:prstGeom prst="rect">
              <a:avLst/>
            </a:prstGeom>
          </p:spPr>
          <p:txBody>
            <a:bodyPr lIns="50800" tIns="50800" rIns="50800" bIns="50800" rtlCol="0" anchor="ctr"/>
            <a:lstStyle/>
            <a:p>
              <a:pPr algn="ctr">
                <a:lnSpc>
                  <a:spcPts val="2659"/>
                </a:lnSpc>
              </a:pPr>
              <a:endParaRPr/>
            </a:p>
          </p:txBody>
        </p:sp>
      </p:grpSp>
      <p:sp>
        <p:nvSpPr>
          <p:cNvPr id="34" name="TextBox 34"/>
          <p:cNvSpPr txBox="1"/>
          <p:nvPr/>
        </p:nvSpPr>
        <p:spPr>
          <a:xfrm>
            <a:off x="10356589" y="5897732"/>
            <a:ext cx="4022236" cy="681491"/>
          </a:xfrm>
          <a:prstGeom prst="rect">
            <a:avLst/>
          </a:prstGeom>
        </p:spPr>
        <p:txBody>
          <a:bodyPr lIns="0" tIns="0" rIns="0" bIns="0" rtlCol="0" anchor="t">
            <a:spAutoFit/>
          </a:bodyPr>
          <a:lstStyle/>
          <a:p>
            <a:pPr algn="l">
              <a:lnSpc>
                <a:spcPts val="5487"/>
              </a:lnSpc>
            </a:pPr>
            <a:r>
              <a:rPr lang="en-US" sz="3919">
                <a:solidFill>
                  <a:srgbClr val="000000"/>
                </a:solidFill>
                <a:latin typeface="芫荽"/>
                <a:ea typeface="芫荽"/>
                <a:cs typeface="芫荽"/>
                <a:sym typeface="芫荽"/>
              </a:rPr>
              <a:t> Step3</a:t>
            </a:r>
          </a:p>
        </p:txBody>
      </p:sp>
      <p:sp>
        <p:nvSpPr>
          <p:cNvPr id="35" name="TextBox 35"/>
          <p:cNvSpPr txBox="1"/>
          <p:nvPr/>
        </p:nvSpPr>
        <p:spPr>
          <a:xfrm>
            <a:off x="10720343" y="6781592"/>
            <a:ext cx="4079966" cy="2072141"/>
          </a:xfrm>
          <a:prstGeom prst="rect">
            <a:avLst/>
          </a:prstGeom>
        </p:spPr>
        <p:txBody>
          <a:bodyPr lIns="0" tIns="0" rIns="0" bIns="0" rtlCol="0" anchor="t">
            <a:spAutoFit/>
          </a:bodyPr>
          <a:lstStyle/>
          <a:p>
            <a:pPr algn="ctr">
              <a:lnSpc>
                <a:spcPts val="5487"/>
              </a:lnSpc>
            </a:pPr>
            <a:r>
              <a:rPr lang="en-US" sz="3919">
                <a:solidFill>
                  <a:srgbClr val="000000"/>
                </a:solidFill>
                <a:latin typeface="芫荽"/>
                <a:ea typeface="芫荽"/>
                <a:cs typeface="芫荽"/>
                <a:sym typeface="芫荽"/>
              </a:rPr>
              <a:t>計算 sha(電子病歷、PufKey)</a:t>
            </a:r>
          </a:p>
          <a:p>
            <a:pPr algn="ctr">
              <a:lnSpc>
                <a:spcPts val="5487"/>
              </a:lnSpc>
              <a:spcBef>
                <a:spcPct val="0"/>
              </a:spcBef>
            </a:pPr>
            <a:r>
              <a:rPr lang="en-US" sz="3919">
                <a:solidFill>
                  <a:srgbClr val="000000"/>
                </a:solidFill>
                <a:latin typeface="芫荽"/>
                <a:ea typeface="芫荽"/>
                <a:cs typeface="芫荽"/>
                <a:sym typeface="芫荽"/>
              </a:rPr>
              <a:t> = EHRs’</a:t>
            </a:r>
          </a:p>
        </p:txBody>
      </p:sp>
      <p:grpSp>
        <p:nvGrpSpPr>
          <p:cNvPr id="36" name="Group 36"/>
          <p:cNvGrpSpPr/>
          <p:nvPr/>
        </p:nvGrpSpPr>
        <p:grpSpPr>
          <a:xfrm>
            <a:off x="5152745" y="2345931"/>
            <a:ext cx="4366979" cy="2824053"/>
            <a:chOff x="0" y="0"/>
            <a:chExt cx="1150151" cy="743783"/>
          </a:xfrm>
        </p:grpSpPr>
        <p:sp>
          <p:nvSpPr>
            <p:cNvPr id="37" name="Freeform 37"/>
            <p:cNvSpPr/>
            <p:nvPr/>
          </p:nvSpPr>
          <p:spPr>
            <a:xfrm>
              <a:off x="0" y="0"/>
              <a:ext cx="1150151" cy="743783"/>
            </a:xfrm>
            <a:custGeom>
              <a:avLst/>
              <a:gdLst/>
              <a:ahLst/>
              <a:cxnLst/>
              <a:rect l="l" t="t" r="r" b="b"/>
              <a:pathLst>
                <a:path w="1150151" h="743783">
                  <a:moveTo>
                    <a:pt x="90414" y="0"/>
                  </a:moveTo>
                  <a:lnTo>
                    <a:pt x="1059737" y="0"/>
                  </a:lnTo>
                  <a:cubicBezTo>
                    <a:pt x="1109671" y="0"/>
                    <a:pt x="1150151" y="40480"/>
                    <a:pt x="1150151" y="90414"/>
                  </a:cubicBezTo>
                  <a:lnTo>
                    <a:pt x="1150151" y="653369"/>
                  </a:lnTo>
                  <a:cubicBezTo>
                    <a:pt x="1150151" y="677348"/>
                    <a:pt x="1140625" y="700346"/>
                    <a:pt x="1123669" y="717302"/>
                  </a:cubicBezTo>
                  <a:cubicBezTo>
                    <a:pt x="1106713" y="734258"/>
                    <a:pt x="1083716" y="743783"/>
                    <a:pt x="1059737" y="743783"/>
                  </a:cubicBezTo>
                  <a:lnTo>
                    <a:pt x="90414" y="743783"/>
                  </a:lnTo>
                  <a:cubicBezTo>
                    <a:pt x="66435" y="743783"/>
                    <a:pt x="43438" y="734258"/>
                    <a:pt x="26482" y="717302"/>
                  </a:cubicBezTo>
                  <a:cubicBezTo>
                    <a:pt x="9526" y="700346"/>
                    <a:pt x="0" y="677348"/>
                    <a:pt x="0" y="653369"/>
                  </a:cubicBezTo>
                  <a:lnTo>
                    <a:pt x="0" y="90414"/>
                  </a:lnTo>
                  <a:cubicBezTo>
                    <a:pt x="0" y="66435"/>
                    <a:pt x="9526" y="43438"/>
                    <a:pt x="26482" y="26482"/>
                  </a:cubicBezTo>
                  <a:cubicBezTo>
                    <a:pt x="43438" y="9526"/>
                    <a:pt x="66435" y="0"/>
                    <a:pt x="90414" y="0"/>
                  </a:cubicBezTo>
                  <a:close/>
                </a:path>
              </a:pathLst>
            </a:custGeom>
            <a:solidFill>
              <a:srgbClr val="E9E0D9"/>
            </a:solidFill>
          </p:spPr>
        </p:sp>
        <p:sp>
          <p:nvSpPr>
            <p:cNvPr id="38" name="TextBox 38"/>
            <p:cNvSpPr txBox="1"/>
            <p:nvPr/>
          </p:nvSpPr>
          <p:spPr>
            <a:xfrm>
              <a:off x="0" y="-47625"/>
              <a:ext cx="1150151" cy="791408"/>
            </a:xfrm>
            <a:prstGeom prst="rect">
              <a:avLst/>
            </a:prstGeom>
          </p:spPr>
          <p:txBody>
            <a:bodyPr lIns="50800" tIns="50800" rIns="50800" bIns="50800" rtlCol="0" anchor="ctr"/>
            <a:lstStyle/>
            <a:p>
              <a:pPr algn="ctr">
                <a:lnSpc>
                  <a:spcPts val="2659"/>
                </a:lnSpc>
              </a:pPr>
              <a:endParaRPr/>
            </a:p>
          </p:txBody>
        </p:sp>
      </p:grpSp>
      <p:sp>
        <p:nvSpPr>
          <p:cNvPr id="39" name="TextBox 39"/>
          <p:cNvSpPr txBox="1"/>
          <p:nvPr/>
        </p:nvSpPr>
        <p:spPr>
          <a:xfrm>
            <a:off x="5152745" y="1962323"/>
            <a:ext cx="4022236" cy="681491"/>
          </a:xfrm>
          <a:prstGeom prst="rect">
            <a:avLst/>
          </a:prstGeom>
        </p:spPr>
        <p:txBody>
          <a:bodyPr lIns="0" tIns="0" rIns="0" bIns="0" rtlCol="0" anchor="t">
            <a:spAutoFit/>
          </a:bodyPr>
          <a:lstStyle/>
          <a:p>
            <a:pPr algn="l">
              <a:lnSpc>
                <a:spcPts val="5487"/>
              </a:lnSpc>
            </a:pPr>
            <a:r>
              <a:rPr lang="en-US" sz="3919">
                <a:solidFill>
                  <a:srgbClr val="000000"/>
                </a:solidFill>
                <a:latin typeface="芫荽"/>
                <a:ea typeface="芫荽"/>
                <a:cs typeface="芫荽"/>
                <a:sym typeface="芫荽"/>
              </a:rPr>
              <a:t> Step2</a:t>
            </a:r>
          </a:p>
        </p:txBody>
      </p:sp>
      <p:sp>
        <p:nvSpPr>
          <p:cNvPr id="40" name="TextBox 40"/>
          <p:cNvSpPr txBox="1"/>
          <p:nvPr/>
        </p:nvSpPr>
        <p:spPr>
          <a:xfrm>
            <a:off x="5516499" y="2846183"/>
            <a:ext cx="3627501" cy="2072141"/>
          </a:xfrm>
          <a:prstGeom prst="rect">
            <a:avLst/>
          </a:prstGeom>
        </p:spPr>
        <p:txBody>
          <a:bodyPr lIns="0" tIns="0" rIns="0" bIns="0" rtlCol="0" anchor="t">
            <a:spAutoFit/>
          </a:bodyPr>
          <a:lstStyle/>
          <a:p>
            <a:pPr algn="ctr">
              <a:lnSpc>
                <a:spcPts val="5487"/>
              </a:lnSpc>
              <a:spcBef>
                <a:spcPct val="0"/>
              </a:spcBef>
            </a:pPr>
            <a:r>
              <a:rPr lang="en-US" sz="3919">
                <a:solidFill>
                  <a:srgbClr val="000000"/>
                </a:solidFill>
                <a:latin typeface="芫荽"/>
                <a:ea typeface="芫荽"/>
                <a:cs typeface="芫荽"/>
                <a:sym typeface="芫荽"/>
              </a:rPr>
              <a:t>用hash地址在區塊鏈上找到 PufKey</a:t>
            </a:r>
          </a:p>
        </p:txBody>
      </p:sp>
      <p:grpSp>
        <p:nvGrpSpPr>
          <p:cNvPr id="41" name="Group 41"/>
          <p:cNvGrpSpPr/>
          <p:nvPr/>
        </p:nvGrpSpPr>
        <p:grpSpPr>
          <a:xfrm>
            <a:off x="13027998" y="2326881"/>
            <a:ext cx="4231302" cy="2824053"/>
            <a:chOff x="0" y="0"/>
            <a:chExt cx="1114417" cy="743783"/>
          </a:xfrm>
        </p:grpSpPr>
        <p:sp>
          <p:nvSpPr>
            <p:cNvPr id="42" name="Freeform 42"/>
            <p:cNvSpPr/>
            <p:nvPr/>
          </p:nvSpPr>
          <p:spPr>
            <a:xfrm>
              <a:off x="0" y="0"/>
              <a:ext cx="1114417" cy="743783"/>
            </a:xfrm>
            <a:custGeom>
              <a:avLst/>
              <a:gdLst/>
              <a:ahLst/>
              <a:cxnLst/>
              <a:rect l="l" t="t" r="r" b="b"/>
              <a:pathLst>
                <a:path w="1114417" h="743783">
                  <a:moveTo>
                    <a:pt x="93314" y="0"/>
                  </a:moveTo>
                  <a:lnTo>
                    <a:pt x="1021103" y="0"/>
                  </a:lnTo>
                  <a:cubicBezTo>
                    <a:pt x="1045852" y="0"/>
                    <a:pt x="1069586" y="9831"/>
                    <a:pt x="1087086" y="27331"/>
                  </a:cubicBezTo>
                  <a:cubicBezTo>
                    <a:pt x="1104586" y="44831"/>
                    <a:pt x="1114417" y="68565"/>
                    <a:pt x="1114417" y="93314"/>
                  </a:cubicBezTo>
                  <a:lnTo>
                    <a:pt x="1114417" y="650470"/>
                  </a:lnTo>
                  <a:cubicBezTo>
                    <a:pt x="1114417" y="675218"/>
                    <a:pt x="1104586" y="698953"/>
                    <a:pt x="1087086" y="716453"/>
                  </a:cubicBezTo>
                  <a:cubicBezTo>
                    <a:pt x="1069586" y="733952"/>
                    <a:pt x="1045852" y="743783"/>
                    <a:pt x="1021103" y="743783"/>
                  </a:cubicBezTo>
                  <a:lnTo>
                    <a:pt x="93314" y="743783"/>
                  </a:lnTo>
                  <a:cubicBezTo>
                    <a:pt x="68565" y="743783"/>
                    <a:pt x="44831" y="733952"/>
                    <a:pt x="27331" y="716453"/>
                  </a:cubicBezTo>
                  <a:cubicBezTo>
                    <a:pt x="9831" y="698953"/>
                    <a:pt x="0" y="675218"/>
                    <a:pt x="0" y="650470"/>
                  </a:cubicBezTo>
                  <a:lnTo>
                    <a:pt x="0" y="93314"/>
                  </a:lnTo>
                  <a:cubicBezTo>
                    <a:pt x="0" y="68565"/>
                    <a:pt x="9831" y="44831"/>
                    <a:pt x="27331" y="27331"/>
                  </a:cubicBezTo>
                  <a:cubicBezTo>
                    <a:pt x="44831" y="9831"/>
                    <a:pt x="68565" y="0"/>
                    <a:pt x="93314" y="0"/>
                  </a:cubicBezTo>
                  <a:close/>
                </a:path>
              </a:pathLst>
            </a:custGeom>
            <a:solidFill>
              <a:srgbClr val="E9E0D9"/>
            </a:solidFill>
          </p:spPr>
        </p:sp>
        <p:sp>
          <p:nvSpPr>
            <p:cNvPr id="43" name="TextBox 43"/>
            <p:cNvSpPr txBox="1"/>
            <p:nvPr/>
          </p:nvSpPr>
          <p:spPr>
            <a:xfrm>
              <a:off x="0" y="-47625"/>
              <a:ext cx="1114417" cy="791408"/>
            </a:xfrm>
            <a:prstGeom prst="rect">
              <a:avLst/>
            </a:prstGeom>
          </p:spPr>
          <p:txBody>
            <a:bodyPr lIns="50800" tIns="50800" rIns="50800" bIns="50800" rtlCol="0" anchor="ctr"/>
            <a:lstStyle/>
            <a:p>
              <a:pPr algn="ctr">
                <a:lnSpc>
                  <a:spcPts val="2659"/>
                </a:lnSpc>
              </a:pPr>
              <a:endParaRPr/>
            </a:p>
          </p:txBody>
        </p:sp>
      </p:grpSp>
      <p:sp>
        <p:nvSpPr>
          <p:cNvPr id="44" name="TextBox 44"/>
          <p:cNvSpPr txBox="1"/>
          <p:nvPr/>
        </p:nvSpPr>
        <p:spPr>
          <a:xfrm>
            <a:off x="13027998" y="1943273"/>
            <a:ext cx="4022236" cy="681491"/>
          </a:xfrm>
          <a:prstGeom prst="rect">
            <a:avLst/>
          </a:prstGeom>
        </p:spPr>
        <p:txBody>
          <a:bodyPr lIns="0" tIns="0" rIns="0" bIns="0" rtlCol="0" anchor="t">
            <a:spAutoFit/>
          </a:bodyPr>
          <a:lstStyle/>
          <a:p>
            <a:pPr algn="l">
              <a:lnSpc>
                <a:spcPts val="5487"/>
              </a:lnSpc>
            </a:pPr>
            <a:r>
              <a:rPr lang="en-US" sz="3919">
                <a:solidFill>
                  <a:srgbClr val="000000"/>
                </a:solidFill>
                <a:latin typeface="芫荽"/>
                <a:ea typeface="芫荽"/>
                <a:cs typeface="芫荽"/>
                <a:sym typeface="芫荽"/>
              </a:rPr>
              <a:t> Step4</a:t>
            </a:r>
          </a:p>
        </p:txBody>
      </p:sp>
      <p:sp>
        <p:nvSpPr>
          <p:cNvPr id="45" name="TextBox 45"/>
          <p:cNvSpPr txBox="1"/>
          <p:nvPr/>
        </p:nvSpPr>
        <p:spPr>
          <a:xfrm>
            <a:off x="13144314" y="3007637"/>
            <a:ext cx="3905920" cy="1376816"/>
          </a:xfrm>
          <a:prstGeom prst="rect">
            <a:avLst/>
          </a:prstGeom>
        </p:spPr>
        <p:txBody>
          <a:bodyPr lIns="0" tIns="0" rIns="0" bIns="0" rtlCol="0" anchor="t">
            <a:spAutoFit/>
          </a:bodyPr>
          <a:lstStyle/>
          <a:p>
            <a:pPr algn="ctr">
              <a:lnSpc>
                <a:spcPts val="5487"/>
              </a:lnSpc>
              <a:spcBef>
                <a:spcPct val="0"/>
              </a:spcBef>
            </a:pPr>
            <a:r>
              <a:rPr lang="en-US" sz="3919">
                <a:solidFill>
                  <a:srgbClr val="000000"/>
                </a:solidFill>
                <a:latin typeface="芫荽"/>
                <a:ea typeface="芫荽"/>
                <a:cs typeface="芫荽"/>
                <a:sym typeface="芫荽"/>
              </a:rPr>
              <a:t>對比區塊鍊上的EHRs =? EHRs’</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sp>
        <p:nvSpPr>
          <p:cNvPr id="2" name="TextBox 2"/>
          <p:cNvSpPr txBox="1"/>
          <p:nvPr/>
        </p:nvSpPr>
        <p:spPr>
          <a:xfrm>
            <a:off x="2477780" y="866775"/>
            <a:ext cx="13180039" cy="1450976"/>
          </a:xfrm>
          <a:prstGeom prst="rect">
            <a:avLst/>
          </a:prstGeom>
        </p:spPr>
        <p:txBody>
          <a:bodyPr lIns="0" tIns="0" rIns="0" bIns="0" rtlCol="0" anchor="t">
            <a:spAutoFit/>
          </a:bodyPr>
          <a:lstStyle/>
          <a:p>
            <a:pPr algn="ctr">
              <a:lnSpc>
                <a:spcPts val="11899"/>
              </a:lnSpc>
            </a:pPr>
            <a:r>
              <a:rPr lang="en-US" sz="8499">
                <a:solidFill>
                  <a:srgbClr val="000000"/>
                </a:solidFill>
                <a:latin typeface="芫荽"/>
                <a:ea typeface="芫荽"/>
                <a:cs typeface="芫荽"/>
                <a:sym typeface="芫荽"/>
              </a:rPr>
              <a:t>功能架構</a:t>
            </a:r>
          </a:p>
        </p:txBody>
      </p:sp>
      <p:sp>
        <p:nvSpPr>
          <p:cNvPr id="3" name="TextBox 3"/>
          <p:cNvSpPr txBox="1"/>
          <p:nvPr/>
        </p:nvSpPr>
        <p:spPr>
          <a:xfrm rot="-5400000">
            <a:off x="-2373736" y="4911090"/>
            <a:ext cx="6882108" cy="464820"/>
          </a:xfrm>
          <a:prstGeom prst="rect">
            <a:avLst/>
          </a:prstGeom>
        </p:spPr>
        <p:txBody>
          <a:bodyPr lIns="0" tIns="0" rIns="0" bIns="0" rtlCol="0" anchor="t">
            <a:spAutoFit/>
          </a:bodyPr>
          <a:lstStyle/>
          <a:p>
            <a:pPr algn="ctr">
              <a:lnSpc>
                <a:spcPts val="3779"/>
              </a:lnSpc>
            </a:pPr>
            <a:r>
              <a:rPr lang="en-US" sz="2700">
                <a:solidFill>
                  <a:srgbClr val="000000"/>
                </a:solidFill>
                <a:latin typeface="Alatsi"/>
                <a:ea typeface="Alatsi"/>
                <a:cs typeface="Alatsi"/>
                <a:sym typeface="Alatsi"/>
              </a:rPr>
              <a:t>TCU MI 110級畢業專題</a:t>
            </a:r>
          </a:p>
        </p:txBody>
      </p:sp>
      <p:sp>
        <p:nvSpPr>
          <p:cNvPr id="4" name="AutoShape 4"/>
          <p:cNvSpPr/>
          <p:nvPr/>
        </p:nvSpPr>
        <p:spPr>
          <a:xfrm flipH="1" flipV="1">
            <a:off x="1085850" y="7289441"/>
            <a:ext cx="5403" cy="2997456"/>
          </a:xfrm>
          <a:prstGeom prst="line">
            <a:avLst/>
          </a:prstGeom>
          <a:ln w="114300" cap="flat">
            <a:solidFill>
              <a:srgbClr val="9FC3D0"/>
            </a:solidFill>
            <a:prstDash val="solid"/>
            <a:headEnd type="none" w="sm" len="sm"/>
            <a:tailEnd type="none" w="sm" len="sm"/>
          </a:ln>
        </p:spPr>
      </p:sp>
      <p:sp>
        <p:nvSpPr>
          <p:cNvPr id="5" name="AutoShape 5"/>
          <p:cNvSpPr/>
          <p:nvPr/>
        </p:nvSpPr>
        <p:spPr>
          <a:xfrm flipH="1" flipV="1">
            <a:off x="1090490" y="-104525"/>
            <a:ext cx="5403" cy="2997456"/>
          </a:xfrm>
          <a:prstGeom prst="line">
            <a:avLst/>
          </a:prstGeom>
          <a:ln w="114300" cap="flat">
            <a:solidFill>
              <a:srgbClr val="9FC3D0"/>
            </a:solidFill>
            <a:prstDash val="solid"/>
            <a:headEnd type="none" w="sm" len="sm"/>
            <a:tailEnd type="none" w="sm" len="sm"/>
          </a:ln>
        </p:spPr>
      </p:sp>
      <p:sp>
        <p:nvSpPr>
          <p:cNvPr id="6" name="Freeform 6"/>
          <p:cNvSpPr/>
          <p:nvPr/>
        </p:nvSpPr>
        <p:spPr>
          <a:xfrm>
            <a:off x="1475832" y="-1449083"/>
            <a:ext cx="7315200" cy="2477783"/>
          </a:xfrm>
          <a:custGeom>
            <a:avLst/>
            <a:gdLst/>
            <a:ahLst/>
            <a:cxnLst/>
            <a:rect l="l" t="t" r="r" b="b"/>
            <a:pathLst>
              <a:path w="7315200" h="2477783">
                <a:moveTo>
                  <a:pt x="0" y="0"/>
                </a:moveTo>
                <a:lnTo>
                  <a:pt x="7315200" y="0"/>
                </a:lnTo>
                <a:lnTo>
                  <a:pt x="7315200" y="2477783"/>
                </a:lnTo>
                <a:lnTo>
                  <a:pt x="0" y="247778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p:cNvSpPr/>
          <p:nvPr/>
        </p:nvSpPr>
        <p:spPr>
          <a:xfrm>
            <a:off x="10721225" y="8788169"/>
            <a:ext cx="7315200" cy="2477783"/>
          </a:xfrm>
          <a:custGeom>
            <a:avLst/>
            <a:gdLst/>
            <a:ahLst/>
            <a:cxnLst/>
            <a:rect l="l" t="t" r="r" b="b"/>
            <a:pathLst>
              <a:path w="7315200" h="2477783">
                <a:moveTo>
                  <a:pt x="0" y="0"/>
                </a:moveTo>
                <a:lnTo>
                  <a:pt x="7315200" y="0"/>
                </a:lnTo>
                <a:lnTo>
                  <a:pt x="7315200" y="2477784"/>
                </a:lnTo>
                <a:lnTo>
                  <a:pt x="0" y="247778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8" name="Freeform 8"/>
          <p:cNvSpPr/>
          <p:nvPr/>
        </p:nvSpPr>
        <p:spPr>
          <a:xfrm>
            <a:off x="11318606" y="1028700"/>
            <a:ext cx="4726177" cy="8731095"/>
          </a:xfrm>
          <a:custGeom>
            <a:avLst/>
            <a:gdLst/>
            <a:ahLst/>
            <a:cxnLst/>
            <a:rect l="l" t="t" r="r" b="b"/>
            <a:pathLst>
              <a:path w="4726177" h="8731095">
                <a:moveTo>
                  <a:pt x="0" y="0"/>
                </a:moveTo>
                <a:lnTo>
                  <a:pt x="4726177" y="0"/>
                </a:lnTo>
                <a:lnTo>
                  <a:pt x="4726177" y="8731095"/>
                </a:lnTo>
                <a:lnTo>
                  <a:pt x="0" y="8731095"/>
                </a:lnTo>
                <a:lnTo>
                  <a:pt x="0" y="0"/>
                </a:lnTo>
                <a:close/>
              </a:path>
            </a:pathLst>
          </a:custGeom>
          <a:blipFill>
            <a:blip r:embed="rId5"/>
            <a:stretch>
              <a:fillRect l="-114487"/>
            </a:stretch>
          </a:blipFill>
        </p:spPr>
      </p:sp>
      <p:grpSp>
        <p:nvGrpSpPr>
          <p:cNvPr id="9" name="Group 9"/>
          <p:cNvGrpSpPr/>
          <p:nvPr/>
        </p:nvGrpSpPr>
        <p:grpSpPr>
          <a:xfrm>
            <a:off x="15859155" y="0"/>
            <a:ext cx="1562612" cy="1673225"/>
            <a:chOff x="0" y="0"/>
            <a:chExt cx="2083482" cy="2230967"/>
          </a:xfrm>
        </p:grpSpPr>
        <p:grpSp>
          <p:nvGrpSpPr>
            <p:cNvPr id="10" name="Group 10"/>
            <p:cNvGrpSpPr/>
            <p:nvPr/>
          </p:nvGrpSpPr>
          <p:grpSpPr>
            <a:xfrm>
              <a:off x="75599" y="0"/>
              <a:ext cx="1932284" cy="2230967"/>
              <a:chOff x="0" y="0"/>
              <a:chExt cx="703982" cy="812800"/>
            </a:xfrm>
          </p:grpSpPr>
          <p:sp>
            <p:nvSpPr>
              <p:cNvPr id="11" name="Freeform 11"/>
              <p:cNvSpPr/>
              <p:nvPr/>
            </p:nvSpPr>
            <p:spPr>
              <a:xfrm>
                <a:off x="0" y="0"/>
                <a:ext cx="703982" cy="812800"/>
              </a:xfrm>
              <a:custGeom>
                <a:avLst/>
                <a:gdLst/>
                <a:ahLst/>
                <a:cxnLst/>
                <a:rect l="l" t="t" r="r" b="b"/>
                <a:pathLst>
                  <a:path w="703982" h="812800">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sp>
          <p:sp>
            <p:nvSpPr>
              <p:cNvPr id="12" name="TextBox 12"/>
              <p:cNvSpPr txBox="1"/>
              <p:nvPr/>
            </p:nvSpPr>
            <p:spPr>
              <a:xfrm>
                <a:off x="0" y="-47625"/>
                <a:ext cx="703982" cy="733425"/>
              </a:xfrm>
              <a:prstGeom prst="rect">
                <a:avLst/>
              </a:prstGeom>
            </p:spPr>
            <p:txBody>
              <a:bodyPr lIns="50800" tIns="50800" rIns="50800" bIns="50800" rtlCol="0" anchor="ctr"/>
              <a:lstStyle/>
              <a:p>
                <a:pPr algn="ctr">
                  <a:lnSpc>
                    <a:spcPts val="2659"/>
                  </a:lnSpc>
                </a:pPr>
                <a:endParaRPr/>
              </a:p>
            </p:txBody>
          </p:sp>
        </p:grpSp>
        <p:sp>
          <p:nvSpPr>
            <p:cNvPr id="13" name="TextBox 13"/>
            <p:cNvSpPr txBox="1"/>
            <p:nvPr/>
          </p:nvSpPr>
          <p:spPr>
            <a:xfrm>
              <a:off x="0" y="437582"/>
              <a:ext cx="2083482" cy="1241504"/>
            </a:xfrm>
            <a:prstGeom prst="rect">
              <a:avLst/>
            </a:prstGeom>
          </p:spPr>
          <p:txBody>
            <a:bodyPr lIns="0" tIns="0" rIns="0" bIns="0" rtlCol="0" anchor="t">
              <a:spAutoFit/>
            </a:bodyPr>
            <a:lstStyle/>
            <a:p>
              <a:pPr algn="ctr">
                <a:lnSpc>
                  <a:spcPts val="7805"/>
                </a:lnSpc>
              </a:pPr>
              <a:r>
                <a:rPr lang="en-US" sz="5575" b="1">
                  <a:solidFill>
                    <a:srgbClr val="000000"/>
                  </a:solidFill>
                  <a:latin typeface="Open Sans Bold"/>
                  <a:ea typeface="Open Sans Bold"/>
                  <a:cs typeface="Open Sans Bold"/>
                  <a:sym typeface="Open Sans Bold"/>
                </a:rPr>
                <a:t>13</a:t>
              </a:r>
            </a:p>
          </p:txBody>
        </p:sp>
      </p:grpSp>
      <p:sp>
        <p:nvSpPr>
          <p:cNvPr id="14" name="Freeform 14"/>
          <p:cNvSpPr/>
          <p:nvPr/>
        </p:nvSpPr>
        <p:spPr>
          <a:xfrm>
            <a:off x="1819919" y="1028700"/>
            <a:ext cx="4721240" cy="8731095"/>
          </a:xfrm>
          <a:custGeom>
            <a:avLst/>
            <a:gdLst/>
            <a:ahLst/>
            <a:cxnLst/>
            <a:rect l="l" t="t" r="r" b="b"/>
            <a:pathLst>
              <a:path w="4721240" h="8731095">
                <a:moveTo>
                  <a:pt x="0" y="0"/>
                </a:moveTo>
                <a:lnTo>
                  <a:pt x="4721240" y="0"/>
                </a:lnTo>
                <a:lnTo>
                  <a:pt x="4721240" y="8731095"/>
                </a:lnTo>
                <a:lnTo>
                  <a:pt x="0" y="8731095"/>
                </a:lnTo>
                <a:lnTo>
                  <a:pt x="0" y="0"/>
                </a:lnTo>
                <a:close/>
              </a:path>
            </a:pathLst>
          </a:custGeom>
          <a:blipFill>
            <a:blip r:embed="rId6"/>
            <a:stretch>
              <a:fillRect r="-114712"/>
            </a:stretch>
          </a:blipFill>
          <a:ln cap="sq">
            <a:noFill/>
            <a:prstDash val="solid"/>
            <a:miter/>
          </a:ln>
        </p:spPr>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sp>
        <p:nvSpPr>
          <p:cNvPr id="2" name="TextBox 2"/>
          <p:cNvSpPr txBox="1"/>
          <p:nvPr/>
        </p:nvSpPr>
        <p:spPr>
          <a:xfrm rot="-5400000">
            <a:off x="-2373736" y="4911090"/>
            <a:ext cx="6882108" cy="464820"/>
          </a:xfrm>
          <a:prstGeom prst="rect">
            <a:avLst/>
          </a:prstGeom>
        </p:spPr>
        <p:txBody>
          <a:bodyPr lIns="0" tIns="0" rIns="0" bIns="0" rtlCol="0" anchor="t">
            <a:spAutoFit/>
          </a:bodyPr>
          <a:lstStyle/>
          <a:p>
            <a:pPr algn="ctr">
              <a:lnSpc>
                <a:spcPts val="3779"/>
              </a:lnSpc>
            </a:pPr>
            <a:r>
              <a:rPr lang="en-US" sz="2700">
                <a:solidFill>
                  <a:srgbClr val="000000"/>
                </a:solidFill>
                <a:latin typeface="Alatsi"/>
                <a:ea typeface="Alatsi"/>
                <a:cs typeface="Alatsi"/>
                <a:sym typeface="Alatsi"/>
              </a:rPr>
              <a:t>TCU MI 110級畢業專題</a:t>
            </a:r>
          </a:p>
        </p:txBody>
      </p:sp>
      <p:sp>
        <p:nvSpPr>
          <p:cNvPr id="3" name="AutoShape 3"/>
          <p:cNvSpPr/>
          <p:nvPr/>
        </p:nvSpPr>
        <p:spPr>
          <a:xfrm flipH="1" flipV="1">
            <a:off x="1090490" y="-104525"/>
            <a:ext cx="5403" cy="2997456"/>
          </a:xfrm>
          <a:prstGeom prst="line">
            <a:avLst/>
          </a:prstGeom>
          <a:ln w="114300" cap="flat">
            <a:solidFill>
              <a:srgbClr val="9FC3D0"/>
            </a:solidFill>
            <a:prstDash val="solid"/>
            <a:headEnd type="none" w="sm" len="sm"/>
            <a:tailEnd type="none" w="sm" len="sm"/>
          </a:ln>
        </p:spPr>
      </p:sp>
      <p:sp>
        <p:nvSpPr>
          <p:cNvPr id="4" name="AutoShape 4"/>
          <p:cNvSpPr/>
          <p:nvPr/>
        </p:nvSpPr>
        <p:spPr>
          <a:xfrm flipH="1" flipV="1">
            <a:off x="1085850" y="7289441"/>
            <a:ext cx="5403" cy="2997456"/>
          </a:xfrm>
          <a:prstGeom prst="line">
            <a:avLst/>
          </a:prstGeom>
          <a:ln w="114300" cap="flat">
            <a:solidFill>
              <a:srgbClr val="9FC3D0"/>
            </a:solidFill>
            <a:prstDash val="solid"/>
            <a:headEnd type="none" w="sm" len="sm"/>
            <a:tailEnd type="none" w="sm" len="sm"/>
          </a:ln>
        </p:spPr>
      </p:sp>
      <p:grpSp>
        <p:nvGrpSpPr>
          <p:cNvPr id="5" name="Group 5"/>
          <p:cNvGrpSpPr/>
          <p:nvPr/>
        </p:nvGrpSpPr>
        <p:grpSpPr>
          <a:xfrm>
            <a:off x="15859155" y="0"/>
            <a:ext cx="1562612" cy="1673225"/>
            <a:chOff x="0" y="0"/>
            <a:chExt cx="2083482" cy="2230967"/>
          </a:xfrm>
        </p:grpSpPr>
        <p:grpSp>
          <p:nvGrpSpPr>
            <p:cNvPr id="6" name="Group 6"/>
            <p:cNvGrpSpPr/>
            <p:nvPr/>
          </p:nvGrpSpPr>
          <p:grpSpPr>
            <a:xfrm>
              <a:off x="75599" y="0"/>
              <a:ext cx="1932284" cy="2230967"/>
              <a:chOff x="0" y="0"/>
              <a:chExt cx="703982" cy="812800"/>
            </a:xfrm>
          </p:grpSpPr>
          <p:sp>
            <p:nvSpPr>
              <p:cNvPr id="7" name="Freeform 7"/>
              <p:cNvSpPr/>
              <p:nvPr/>
            </p:nvSpPr>
            <p:spPr>
              <a:xfrm>
                <a:off x="0" y="0"/>
                <a:ext cx="703982" cy="812800"/>
              </a:xfrm>
              <a:custGeom>
                <a:avLst/>
                <a:gdLst/>
                <a:ahLst/>
                <a:cxnLst/>
                <a:rect l="l" t="t" r="r" b="b"/>
                <a:pathLst>
                  <a:path w="703982" h="812800">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sp>
          <p:sp>
            <p:nvSpPr>
              <p:cNvPr id="8" name="TextBox 8"/>
              <p:cNvSpPr txBox="1"/>
              <p:nvPr/>
            </p:nvSpPr>
            <p:spPr>
              <a:xfrm>
                <a:off x="0" y="-47625"/>
                <a:ext cx="703982" cy="733425"/>
              </a:xfrm>
              <a:prstGeom prst="rect">
                <a:avLst/>
              </a:prstGeom>
            </p:spPr>
            <p:txBody>
              <a:bodyPr lIns="50800" tIns="50800" rIns="50800" bIns="50800" rtlCol="0" anchor="ctr"/>
              <a:lstStyle/>
              <a:p>
                <a:pPr algn="ctr">
                  <a:lnSpc>
                    <a:spcPts val="2659"/>
                  </a:lnSpc>
                </a:pPr>
                <a:endParaRPr/>
              </a:p>
            </p:txBody>
          </p:sp>
        </p:grpSp>
        <p:sp>
          <p:nvSpPr>
            <p:cNvPr id="9" name="TextBox 9"/>
            <p:cNvSpPr txBox="1"/>
            <p:nvPr/>
          </p:nvSpPr>
          <p:spPr>
            <a:xfrm>
              <a:off x="0" y="437582"/>
              <a:ext cx="2083482" cy="1241504"/>
            </a:xfrm>
            <a:prstGeom prst="rect">
              <a:avLst/>
            </a:prstGeom>
          </p:spPr>
          <p:txBody>
            <a:bodyPr lIns="0" tIns="0" rIns="0" bIns="0" rtlCol="0" anchor="t">
              <a:spAutoFit/>
            </a:bodyPr>
            <a:lstStyle/>
            <a:p>
              <a:pPr algn="ctr">
                <a:lnSpc>
                  <a:spcPts val="7805"/>
                </a:lnSpc>
              </a:pPr>
              <a:r>
                <a:rPr lang="en-US" sz="5575" b="1">
                  <a:solidFill>
                    <a:srgbClr val="000000"/>
                  </a:solidFill>
                  <a:latin typeface="Open Sans Bold"/>
                  <a:ea typeface="Open Sans Bold"/>
                  <a:cs typeface="Open Sans Bold"/>
                  <a:sym typeface="Open Sans Bold"/>
                </a:rPr>
                <a:t>14</a:t>
              </a:r>
            </a:p>
          </p:txBody>
        </p:sp>
      </p:grpSp>
      <p:sp>
        <p:nvSpPr>
          <p:cNvPr id="10" name="Freeform 10"/>
          <p:cNvSpPr/>
          <p:nvPr/>
        </p:nvSpPr>
        <p:spPr>
          <a:xfrm>
            <a:off x="7512165" y="-1553858"/>
            <a:ext cx="7315200" cy="2477783"/>
          </a:xfrm>
          <a:custGeom>
            <a:avLst/>
            <a:gdLst/>
            <a:ahLst/>
            <a:cxnLst/>
            <a:rect l="l" t="t" r="r" b="b"/>
            <a:pathLst>
              <a:path w="7315200" h="2477783">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1" name="Freeform 11"/>
          <p:cNvSpPr/>
          <p:nvPr/>
        </p:nvSpPr>
        <p:spPr>
          <a:xfrm>
            <a:off x="892058" y="9048108"/>
            <a:ext cx="7315200" cy="2477783"/>
          </a:xfrm>
          <a:custGeom>
            <a:avLst/>
            <a:gdLst/>
            <a:ahLst/>
            <a:cxnLst/>
            <a:rect l="l" t="t" r="r" b="b"/>
            <a:pathLst>
              <a:path w="7315200" h="2477783">
                <a:moveTo>
                  <a:pt x="0" y="0"/>
                </a:moveTo>
                <a:lnTo>
                  <a:pt x="7315200" y="0"/>
                </a:lnTo>
                <a:lnTo>
                  <a:pt x="7315200" y="2477784"/>
                </a:lnTo>
                <a:lnTo>
                  <a:pt x="0" y="247778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2" name="Freeform 12"/>
          <p:cNvSpPr/>
          <p:nvPr/>
        </p:nvSpPr>
        <p:spPr>
          <a:xfrm>
            <a:off x="1612112" y="3055341"/>
            <a:ext cx="15809655" cy="5752898"/>
          </a:xfrm>
          <a:custGeom>
            <a:avLst/>
            <a:gdLst/>
            <a:ahLst/>
            <a:cxnLst/>
            <a:rect l="l" t="t" r="r" b="b"/>
            <a:pathLst>
              <a:path w="15809655" h="5752898">
                <a:moveTo>
                  <a:pt x="0" y="0"/>
                </a:moveTo>
                <a:lnTo>
                  <a:pt x="15809655" y="0"/>
                </a:lnTo>
                <a:lnTo>
                  <a:pt x="15809655" y="5752898"/>
                </a:lnTo>
                <a:lnTo>
                  <a:pt x="0" y="5752898"/>
                </a:lnTo>
                <a:lnTo>
                  <a:pt x="0" y="0"/>
                </a:lnTo>
                <a:close/>
              </a:path>
            </a:pathLst>
          </a:custGeom>
          <a:blipFill>
            <a:blip r:embed="rId4"/>
            <a:stretch>
              <a:fillRect/>
            </a:stretch>
          </a:blipFill>
        </p:spPr>
      </p:sp>
      <p:sp>
        <p:nvSpPr>
          <p:cNvPr id="13" name="TextBox 13"/>
          <p:cNvSpPr txBox="1"/>
          <p:nvPr/>
        </p:nvSpPr>
        <p:spPr>
          <a:xfrm>
            <a:off x="3918390" y="866775"/>
            <a:ext cx="10451219" cy="1450976"/>
          </a:xfrm>
          <a:prstGeom prst="rect">
            <a:avLst/>
          </a:prstGeom>
        </p:spPr>
        <p:txBody>
          <a:bodyPr lIns="0" tIns="0" rIns="0" bIns="0" rtlCol="0" anchor="t">
            <a:spAutoFit/>
          </a:bodyPr>
          <a:lstStyle/>
          <a:p>
            <a:pPr algn="ctr">
              <a:lnSpc>
                <a:spcPts val="11899"/>
              </a:lnSpc>
            </a:pPr>
            <a:r>
              <a:rPr lang="en-US" sz="8499">
                <a:solidFill>
                  <a:srgbClr val="000000"/>
                </a:solidFill>
                <a:latin typeface="芫荽"/>
                <a:ea typeface="芫荽"/>
                <a:cs typeface="芫荽"/>
                <a:sym typeface="芫荽"/>
              </a:rPr>
              <a:t>一般用戶-註冊流程圖 </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sp>
        <p:nvSpPr>
          <p:cNvPr id="2" name="TextBox 2"/>
          <p:cNvSpPr txBox="1"/>
          <p:nvPr/>
        </p:nvSpPr>
        <p:spPr>
          <a:xfrm rot="-5400000">
            <a:off x="-2373736" y="4911090"/>
            <a:ext cx="6882108" cy="464820"/>
          </a:xfrm>
          <a:prstGeom prst="rect">
            <a:avLst/>
          </a:prstGeom>
        </p:spPr>
        <p:txBody>
          <a:bodyPr lIns="0" tIns="0" rIns="0" bIns="0" rtlCol="0" anchor="t">
            <a:spAutoFit/>
          </a:bodyPr>
          <a:lstStyle/>
          <a:p>
            <a:pPr algn="ctr">
              <a:lnSpc>
                <a:spcPts val="3779"/>
              </a:lnSpc>
            </a:pPr>
            <a:r>
              <a:rPr lang="en-US" sz="2700">
                <a:solidFill>
                  <a:srgbClr val="000000"/>
                </a:solidFill>
                <a:latin typeface="Alatsi"/>
                <a:ea typeface="Alatsi"/>
                <a:cs typeface="Alatsi"/>
                <a:sym typeface="Alatsi"/>
              </a:rPr>
              <a:t>TCU MI 110級畢業專題</a:t>
            </a:r>
          </a:p>
        </p:txBody>
      </p:sp>
      <p:sp>
        <p:nvSpPr>
          <p:cNvPr id="3" name="AutoShape 3"/>
          <p:cNvSpPr/>
          <p:nvPr/>
        </p:nvSpPr>
        <p:spPr>
          <a:xfrm flipH="1" flipV="1">
            <a:off x="1090490" y="-104525"/>
            <a:ext cx="5403" cy="2997456"/>
          </a:xfrm>
          <a:prstGeom prst="line">
            <a:avLst/>
          </a:prstGeom>
          <a:ln w="114300" cap="flat">
            <a:solidFill>
              <a:srgbClr val="9FC3D0"/>
            </a:solidFill>
            <a:prstDash val="solid"/>
            <a:headEnd type="none" w="sm" len="sm"/>
            <a:tailEnd type="none" w="sm" len="sm"/>
          </a:ln>
        </p:spPr>
      </p:sp>
      <p:sp>
        <p:nvSpPr>
          <p:cNvPr id="4" name="AutoShape 4"/>
          <p:cNvSpPr/>
          <p:nvPr/>
        </p:nvSpPr>
        <p:spPr>
          <a:xfrm flipH="1" flipV="1">
            <a:off x="1085850" y="7289441"/>
            <a:ext cx="5403" cy="2997456"/>
          </a:xfrm>
          <a:prstGeom prst="line">
            <a:avLst/>
          </a:prstGeom>
          <a:ln w="114300" cap="flat">
            <a:solidFill>
              <a:srgbClr val="9FC3D0"/>
            </a:solidFill>
            <a:prstDash val="solid"/>
            <a:headEnd type="none" w="sm" len="sm"/>
            <a:tailEnd type="none" w="sm" len="sm"/>
          </a:ln>
        </p:spPr>
      </p:sp>
      <p:grpSp>
        <p:nvGrpSpPr>
          <p:cNvPr id="5" name="Group 5"/>
          <p:cNvGrpSpPr/>
          <p:nvPr/>
        </p:nvGrpSpPr>
        <p:grpSpPr>
          <a:xfrm>
            <a:off x="15859155" y="0"/>
            <a:ext cx="1562612" cy="1673225"/>
            <a:chOff x="0" y="0"/>
            <a:chExt cx="2083482" cy="2230967"/>
          </a:xfrm>
        </p:grpSpPr>
        <p:grpSp>
          <p:nvGrpSpPr>
            <p:cNvPr id="6" name="Group 6"/>
            <p:cNvGrpSpPr/>
            <p:nvPr/>
          </p:nvGrpSpPr>
          <p:grpSpPr>
            <a:xfrm>
              <a:off x="75599" y="0"/>
              <a:ext cx="1932284" cy="2230967"/>
              <a:chOff x="0" y="0"/>
              <a:chExt cx="703982" cy="812800"/>
            </a:xfrm>
          </p:grpSpPr>
          <p:sp>
            <p:nvSpPr>
              <p:cNvPr id="7" name="Freeform 7"/>
              <p:cNvSpPr/>
              <p:nvPr/>
            </p:nvSpPr>
            <p:spPr>
              <a:xfrm>
                <a:off x="0" y="0"/>
                <a:ext cx="703982" cy="812800"/>
              </a:xfrm>
              <a:custGeom>
                <a:avLst/>
                <a:gdLst/>
                <a:ahLst/>
                <a:cxnLst/>
                <a:rect l="l" t="t" r="r" b="b"/>
                <a:pathLst>
                  <a:path w="703982" h="812800">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sp>
          <p:sp>
            <p:nvSpPr>
              <p:cNvPr id="8" name="TextBox 8"/>
              <p:cNvSpPr txBox="1"/>
              <p:nvPr/>
            </p:nvSpPr>
            <p:spPr>
              <a:xfrm>
                <a:off x="0" y="-47625"/>
                <a:ext cx="703982" cy="733425"/>
              </a:xfrm>
              <a:prstGeom prst="rect">
                <a:avLst/>
              </a:prstGeom>
            </p:spPr>
            <p:txBody>
              <a:bodyPr lIns="50800" tIns="50800" rIns="50800" bIns="50800" rtlCol="0" anchor="ctr"/>
              <a:lstStyle/>
              <a:p>
                <a:pPr algn="ctr">
                  <a:lnSpc>
                    <a:spcPts val="2659"/>
                  </a:lnSpc>
                </a:pPr>
                <a:endParaRPr/>
              </a:p>
            </p:txBody>
          </p:sp>
        </p:grpSp>
        <p:sp>
          <p:nvSpPr>
            <p:cNvPr id="9" name="TextBox 9"/>
            <p:cNvSpPr txBox="1"/>
            <p:nvPr/>
          </p:nvSpPr>
          <p:spPr>
            <a:xfrm>
              <a:off x="0" y="437582"/>
              <a:ext cx="2083482" cy="1241504"/>
            </a:xfrm>
            <a:prstGeom prst="rect">
              <a:avLst/>
            </a:prstGeom>
          </p:spPr>
          <p:txBody>
            <a:bodyPr lIns="0" tIns="0" rIns="0" bIns="0" rtlCol="0" anchor="t">
              <a:spAutoFit/>
            </a:bodyPr>
            <a:lstStyle/>
            <a:p>
              <a:pPr algn="ctr">
                <a:lnSpc>
                  <a:spcPts val="7805"/>
                </a:lnSpc>
              </a:pPr>
              <a:r>
                <a:rPr lang="en-US" sz="5575" b="1">
                  <a:solidFill>
                    <a:srgbClr val="000000"/>
                  </a:solidFill>
                  <a:latin typeface="Open Sans Bold"/>
                  <a:ea typeface="Open Sans Bold"/>
                  <a:cs typeface="Open Sans Bold"/>
                  <a:sym typeface="Open Sans Bold"/>
                </a:rPr>
                <a:t>15</a:t>
              </a:r>
            </a:p>
          </p:txBody>
        </p:sp>
      </p:grpSp>
      <p:sp>
        <p:nvSpPr>
          <p:cNvPr id="10" name="Freeform 10"/>
          <p:cNvSpPr/>
          <p:nvPr/>
        </p:nvSpPr>
        <p:spPr>
          <a:xfrm>
            <a:off x="7512165" y="-1553858"/>
            <a:ext cx="7315200" cy="2477783"/>
          </a:xfrm>
          <a:custGeom>
            <a:avLst/>
            <a:gdLst/>
            <a:ahLst/>
            <a:cxnLst/>
            <a:rect l="l" t="t" r="r" b="b"/>
            <a:pathLst>
              <a:path w="7315200" h="2477783">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1" name="Freeform 11"/>
          <p:cNvSpPr/>
          <p:nvPr/>
        </p:nvSpPr>
        <p:spPr>
          <a:xfrm>
            <a:off x="892058" y="9048108"/>
            <a:ext cx="7315200" cy="2477783"/>
          </a:xfrm>
          <a:custGeom>
            <a:avLst/>
            <a:gdLst/>
            <a:ahLst/>
            <a:cxnLst/>
            <a:rect l="l" t="t" r="r" b="b"/>
            <a:pathLst>
              <a:path w="7315200" h="2477783">
                <a:moveTo>
                  <a:pt x="0" y="0"/>
                </a:moveTo>
                <a:lnTo>
                  <a:pt x="7315200" y="0"/>
                </a:lnTo>
                <a:lnTo>
                  <a:pt x="7315200" y="2477784"/>
                </a:lnTo>
                <a:lnTo>
                  <a:pt x="0" y="247778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2" name="Freeform 12"/>
          <p:cNvSpPr/>
          <p:nvPr/>
        </p:nvSpPr>
        <p:spPr>
          <a:xfrm>
            <a:off x="1890800" y="2640686"/>
            <a:ext cx="14506399" cy="6872407"/>
          </a:xfrm>
          <a:custGeom>
            <a:avLst/>
            <a:gdLst/>
            <a:ahLst/>
            <a:cxnLst/>
            <a:rect l="l" t="t" r="r" b="b"/>
            <a:pathLst>
              <a:path w="14506399" h="6872407">
                <a:moveTo>
                  <a:pt x="0" y="0"/>
                </a:moveTo>
                <a:lnTo>
                  <a:pt x="14506400" y="0"/>
                </a:lnTo>
                <a:lnTo>
                  <a:pt x="14506400" y="6872407"/>
                </a:lnTo>
                <a:lnTo>
                  <a:pt x="0" y="6872407"/>
                </a:lnTo>
                <a:lnTo>
                  <a:pt x="0" y="0"/>
                </a:lnTo>
                <a:close/>
              </a:path>
            </a:pathLst>
          </a:custGeom>
          <a:blipFill>
            <a:blip r:embed="rId4"/>
            <a:stretch>
              <a:fillRect/>
            </a:stretch>
          </a:blipFill>
        </p:spPr>
      </p:sp>
      <p:sp>
        <p:nvSpPr>
          <p:cNvPr id="13" name="TextBox 13"/>
          <p:cNvSpPr txBox="1"/>
          <p:nvPr/>
        </p:nvSpPr>
        <p:spPr>
          <a:xfrm>
            <a:off x="3918390" y="866775"/>
            <a:ext cx="10451219" cy="1450976"/>
          </a:xfrm>
          <a:prstGeom prst="rect">
            <a:avLst/>
          </a:prstGeom>
        </p:spPr>
        <p:txBody>
          <a:bodyPr lIns="0" tIns="0" rIns="0" bIns="0" rtlCol="0" anchor="t">
            <a:spAutoFit/>
          </a:bodyPr>
          <a:lstStyle/>
          <a:p>
            <a:pPr algn="ctr">
              <a:lnSpc>
                <a:spcPts val="11899"/>
              </a:lnSpc>
            </a:pPr>
            <a:r>
              <a:rPr lang="en-US" sz="8499">
                <a:solidFill>
                  <a:srgbClr val="000000"/>
                </a:solidFill>
                <a:latin typeface="芫荽"/>
                <a:ea typeface="芫荽"/>
                <a:cs typeface="芫荽"/>
                <a:sym typeface="芫荽"/>
              </a:rPr>
              <a:t>一般用戶-登入流程圖 </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sp>
        <p:nvSpPr>
          <p:cNvPr id="2" name="TextBox 2"/>
          <p:cNvSpPr txBox="1"/>
          <p:nvPr/>
        </p:nvSpPr>
        <p:spPr>
          <a:xfrm rot="-5400000">
            <a:off x="-2373736" y="4911090"/>
            <a:ext cx="6882108" cy="464820"/>
          </a:xfrm>
          <a:prstGeom prst="rect">
            <a:avLst/>
          </a:prstGeom>
        </p:spPr>
        <p:txBody>
          <a:bodyPr lIns="0" tIns="0" rIns="0" bIns="0" rtlCol="0" anchor="t">
            <a:spAutoFit/>
          </a:bodyPr>
          <a:lstStyle/>
          <a:p>
            <a:pPr algn="ctr">
              <a:lnSpc>
                <a:spcPts val="3779"/>
              </a:lnSpc>
            </a:pPr>
            <a:r>
              <a:rPr lang="en-US" sz="2700">
                <a:solidFill>
                  <a:srgbClr val="000000"/>
                </a:solidFill>
                <a:latin typeface="Alatsi"/>
                <a:ea typeface="Alatsi"/>
                <a:cs typeface="Alatsi"/>
                <a:sym typeface="Alatsi"/>
              </a:rPr>
              <a:t>TCU MI 110級畢業專題</a:t>
            </a:r>
          </a:p>
        </p:txBody>
      </p:sp>
      <p:sp>
        <p:nvSpPr>
          <p:cNvPr id="3" name="AutoShape 3"/>
          <p:cNvSpPr/>
          <p:nvPr/>
        </p:nvSpPr>
        <p:spPr>
          <a:xfrm flipH="1" flipV="1">
            <a:off x="1090490" y="-104525"/>
            <a:ext cx="5403" cy="2997456"/>
          </a:xfrm>
          <a:prstGeom prst="line">
            <a:avLst/>
          </a:prstGeom>
          <a:ln w="114300" cap="flat">
            <a:solidFill>
              <a:srgbClr val="9FC3D0"/>
            </a:solidFill>
            <a:prstDash val="solid"/>
            <a:headEnd type="none" w="sm" len="sm"/>
            <a:tailEnd type="none" w="sm" len="sm"/>
          </a:ln>
        </p:spPr>
      </p:sp>
      <p:sp>
        <p:nvSpPr>
          <p:cNvPr id="4" name="AutoShape 4"/>
          <p:cNvSpPr/>
          <p:nvPr/>
        </p:nvSpPr>
        <p:spPr>
          <a:xfrm flipH="1" flipV="1">
            <a:off x="1085850" y="7289441"/>
            <a:ext cx="5403" cy="2997456"/>
          </a:xfrm>
          <a:prstGeom prst="line">
            <a:avLst/>
          </a:prstGeom>
          <a:ln w="114300" cap="flat">
            <a:solidFill>
              <a:srgbClr val="9FC3D0"/>
            </a:solidFill>
            <a:prstDash val="solid"/>
            <a:headEnd type="none" w="sm" len="sm"/>
            <a:tailEnd type="none" w="sm" len="sm"/>
          </a:ln>
        </p:spPr>
      </p:sp>
      <p:grpSp>
        <p:nvGrpSpPr>
          <p:cNvPr id="5" name="Group 5"/>
          <p:cNvGrpSpPr/>
          <p:nvPr/>
        </p:nvGrpSpPr>
        <p:grpSpPr>
          <a:xfrm>
            <a:off x="15859155" y="0"/>
            <a:ext cx="1562612" cy="1673225"/>
            <a:chOff x="0" y="0"/>
            <a:chExt cx="2083482" cy="2230967"/>
          </a:xfrm>
        </p:grpSpPr>
        <p:grpSp>
          <p:nvGrpSpPr>
            <p:cNvPr id="6" name="Group 6"/>
            <p:cNvGrpSpPr/>
            <p:nvPr/>
          </p:nvGrpSpPr>
          <p:grpSpPr>
            <a:xfrm>
              <a:off x="75599" y="0"/>
              <a:ext cx="1932284" cy="2230967"/>
              <a:chOff x="0" y="0"/>
              <a:chExt cx="703982" cy="812800"/>
            </a:xfrm>
          </p:grpSpPr>
          <p:sp>
            <p:nvSpPr>
              <p:cNvPr id="7" name="Freeform 7"/>
              <p:cNvSpPr/>
              <p:nvPr/>
            </p:nvSpPr>
            <p:spPr>
              <a:xfrm>
                <a:off x="0" y="0"/>
                <a:ext cx="703982" cy="812800"/>
              </a:xfrm>
              <a:custGeom>
                <a:avLst/>
                <a:gdLst/>
                <a:ahLst/>
                <a:cxnLst/>
                <a:rect l="l" t="t" r="r" b="b"/>
                <a:pathLst>
                  <a:path w="703982" h="812800">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sp>
          <p:sp>
            <p:nvSpPr>
              <p:cNvPr id="8" name="TextBox 8"/>
              <p:cNvSpPr txBox="1"/>
              <p:nvPr/>
            </p:nvSpPr>
            <p:spPr>
              <a:xfrm>
                <a:off x="0" y="-47625"/>
                <a:ext cx="703982" cy="733425"/>
              </a:xfrm>
              <a:prstGeom prst="rect">
                <a:avLst/>
              </a:prstGeom>
            </p:spPr>
            <p:txBody>
              <a:bodyPr lIns="50800" tIns="50800" rIns="50800" bIns="50800" rtlCol="0" anchor="ctr"/>
              <a:lstStyle/>
              <a:p>
                <a:pPr algn="ctr">
                  <a:lnSpc>
                    <a:spcPts val="2659"/>
                  </a:lnSpc>
                </a:pPr>
                <a:endParaRPr/>
              </a:p>
            </p:txBody>
          </p:sp>
        </p:grpSp>
        <p:sp>
          <p:nvSpPr>
            <p:cNvPr id="9" name="TextBox 9"/>
            <p:cNvSpPr txBox="1"/>
            <p:nvPr/>
          </p:nvSpPr>
          <p:spPr>
            <a:xfrm>
              <a:off x="0" y="437582"/>
              <a:ext cx="2083482" cy="1241504"/>
            </a:xfrm>
            <a:prstGeom prst="rect">
              <a:avLst/>
            </a:prstGeom>
          </p:spPr>
          <p:txBody>
            <a:bodyPr lIns="0" tIns="0" rIns="0" bIns="0" rtlCol="0" anchor="t">
              <a:spAutoFit/>
            </a:bodyPr>
            <a:lstStyle/>
            <a:p>
              <a:pPr algn="ctr">
                <a:lnSpc>
                  <a:spcPts val="7805"/>
                </a:lnSpc>
              </a:pPr>
              <a:r>
                <a:rPr lang="en-US" sz="5575" b="1">
                  <a:solidFill>
                    <a:srgbClr val="000000"/>
                  </a:solidFill>
                  <a:latin typeface="Open Sans Bold"/>
                  <a:ea typeface="Open Sans Bold"/>
                  <a:cs typeface="Open Sans Bold"/>
                  <a:sym typeface="Open Sans Bold"/>
                </a:rPr>
                <a:t>16</a:t>
              </a:r>
            </a:p>
          </p:txBody>
        </p:sp>
      </p:grpSp>
      <p:sp>
        <p:nvSpPr>
          <p:cNvPr id="10" name="Freeform 10"/>
          <p:cNvSpPr/>
          <p:nvPr/>
        </p:nvSpPr>
        <p:spPr>
          <a:xfrm>
            <a:off x="7512165" y="-1553858"/>
            <a:ext cx="7315200" cy="2477783"/>
          </a:xfrm>
          <a:custGeom>
            <a:avLst/>
            <a:gdLst/>
            <a:ahLst/>
            <a:cxnLst/>
            <a:rect l="l" t="t" r="r" b="b"/>
            <a:pathLst>
              <a:path w="7315200" h="2477783">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1" name="Freeform 11"/>
          <p:cNvSpPr/>
          <p:nvPr/>
        </p:nvSpPr>
        <p:spPr>
          <a:xfrm>
            <a:off x="892058" y="9048108"/>
            <a:ext cx="7315200" cy="2477783"/>
          </a:xfrm>
          <a:custGeom>
            <a:avLst/>
            <a:gdLst/>
            <a:ahLst/>
            <a:cxnLst/>
            <a:rect l="l" t="t" r="r" b="b"/>
            <a:pathLst>
              <a:path w="7315200" h="2477783">
                <a:moveTo>
                  <a:pt x="0" y="0"/>
                </a:moveTo>
                <a:lnTo>
                  <a:pt x="7315200" y="0"/>
                </a:lnTo>
                <a:lnTo>
                  <a:pt x="7315200" y="2477784"/>
                </a:lnTo>
                <a:lnTo>
                  <a:pt x="0" y="247778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2" name="Freeform 12"/>
          <p:cNvSpPr/>
          <p:nvPr/>
        </p:nvSpPr>
        <p:spPr>
          <a:xfrm>
            <a:off x="1616608" y="2951935"/>
            <a:ext cx="15947411" cy="5461988"/>
          </a:xfrm>
          <a:custGeom>
            <a:avLst/>
            <a:gdLst/>
            <a:ahLst/>
            <a:cxnLst/>
            <a:rect l="l" t="t" r="r" b="b"/>
            <a:pathLst>
              <a:path w="15947411" h="5461988">
                <a:moveTo>
                  <a:pt x="0" y="0"/>
                </a:moveTo>
                <a:lnTo>
                  <a:pt x="15947411" y="0"/>
                </a:lnTo>
                <a:lnTo>
                  <a:pt x="15947411" y="5461989"/>
                </a:lnTo>
                <a:lnTo>
                  <a:pt x="0" y="5461989"/>
                </a:lnTo>
                <a:lnTo>
                  <a:pt x="0" y="0"/>
                </a:lnTo>
                <a:close/>
              </a:path>
            </a:pathLst>
          </a:custGeom>
          <a:blipFill>
            <a:blip r:embed="rId4"/>
            <a:stretch>
              <a:fillRect/>
            </a:stretch>
          </a:blipFill>
        </p:spPr>
      </p:sp>
      <p:sp>
        <p:nvSpPr>
          <p:cNvPr id="13" name="TextBox 13"/>
          <p:cNvSpPr txBox="1"/>
          <p:nvPr/>
        </p:nvSpPr>
        <p:spPr>
          <a:xfrm>
            <a:off x="3918390" y="866775"/>
            <a:ext cx="10451219" cy="1450976"/>
          </a:xfrm>
          <a:prstGeom prst="rect">
            <a:avLst/>
          </a:prstGeom>
        </p:spPr>
        <p:txBody>
          <a:bodyPr lIns="0" tIns="0" rIns="0" bIns="0" rtlCol="0" anchor="t">
            <a:spAutoFit/>
          </a:bodyPr>
          <a:lstStyle/>
          <a:p>
            <a:pPr algn="ctr">
              <a:lnSpc>
                <a:spcPts val="11899"/>
              </a:lnSpc>
            </a:pPr>
            <a:r>
              <a:rPr lang="en-US" sz="8499">
                <a:solidFill>
                  <a:srgbClr val="000000"/>
                </a:solidFill>
                <a:latin typeface="芫荽"/>
                <a:ea typeface="芫荽"/>
                <a:cs typeface="芫荽"/>
                <a:sym typeface="芫荽"/>
              </a:rPr>
              <a:t>醫療人員-登入流程圖 </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sp>
        <p:nvSpPr>
          <p:cNvPr id="2" name="TextBox 2"/>
          <p:cNvSpPr txBox="1"/>
          <p:nvPr/>
        </p:nvSpPr>
        <p:spPr>
          <a:xfrm rot="-5400000">
            <a:off x="-2373736" y="4911090"/>
            <a:ext cx="6882108" cy="464820"/>
          </a:xfrm>
          <a:prstGeom prst="rect">
            <a:avLst/>
          </a:prstGeom>
        </p:spPr>
        <p:txBody>
          <a:bodyPr lIns="0" tIns="0" rIns="0" bIns="0" rtlCol="0" anchor="t">
            <a:spAutoFit/>
          </a:bodyPr>
          <a:lstStyle/>
          <a:p>
            <a:pPr algn="ctr">
              <a:lnSpc>
                <a:spcPts val="3779"/>
              </a:lnSpc>
            </a:pPr>
            <a:r>
              <a:rPr lang="en-US" sz="2700">
                <a:solidFill>
                  <a:srgbClr val="000000"/>
                </a:solidFill>
                <a:latin typeface="Alatsi"/>
                <a:ea typeface="Alatsi"/>
                <a:cs typeface="Alatsi"/>
                <a:sym typeface="Alatsi"/>
              </a:rPr>
              <a:t>TCU MI 110級畢業專題</a:t>
            </a:r>
          </a:p>
        </p:txBody>
      </p:sp>
      <p:sp>
        <p:nvSpPr>
          <p:cNvPr id="3" name="AutoShape 3"/>
          <p:cNvSpPr/>
          <p:nvPr/>
        </p:nvSpPr>
        <p:spPr>
          <a:xfrm flipH="1" flipV="1">
            <a:off x="1090490" y="-104525"/>
            <a:ext cx="5403" cy="2997456"/>
          </a:xfrm>
          <a:prstGeom prst="line">
            <a:avLst/>
          </a:prstGeom>
          <a:ln w="114300" cap="flat">
            <a:solidFill>
              <a:srgbClr val="9FC3D0"/>
            </a:solidFill>
            <a:prstDash val="solid"/>
            <a:headEnd type="none" w="sm" len="sm"/>
            <a:tailEnd type="none" w="sm" len="sm"/>
          </a:ln>
        </p:spPr>
      </p:sp>
      <p:sp>
        <p:nvSpPr>
          <p:cNvPr id="4" name="AutoShape 4"/>
          <p:cNvSpPr/>
          <p:nvPr/>
        </p:nvSpPr>
        <p:spPr>
          <a:xfrm flipH="1" flipV="1">
            <a:off x="1085850" y="7289441"/>
            <a:ext cx="5403" cy="2997456"/>
          </a:xfrm>
          <a:prstGeom prst="line">
            <a:avLst/>
          </a:prstGeom>
          <a:ln w="114300" cap="flat">
            <a:solidFill>
              <a:srgbClr val="9FC3D0"/>
            </a:solidFill>
            <a:prstDash val="solid"/>
            <a:headEnd type="none" w="sm" len="sm"/>
            <a:tailEnd type="none" w="sm" len="sm"/>
          </a:ln>
        </p:spPr>
      </p:sp>
      <p:grpSp>
        <p:nvGrpSpPr>
          <p:cNvPr id="5" name="Group 5"/>
          <p:cNvGrpSpPr/>
          <p:nvPr/>
        </p:nvGrpSpPr>
        <p:grpSpPr>
          <a:xfrm>
            <a:off x="15859155" y="0"/>
            <a:ext cx="1562612" cy="1673225"/>
            <a:chOff x="0" y="0"/>
            <a:chExt cx="2083482" cy="2230967"/>
          </a:xfrm>
        </p:grpSpPr>
        <p:grpSp>
          <p:nvGrpSpPr>
            <p:cNvPr id="6" name="Group 6"/>
            <p:cNvGrpSpPr/>
            <p:nvPr/>
          </p:nvGrpSpPr>
          <p:grpSpPr>
            <a:xfrm>
              <a:off x="75599" y="0"/>
              <a:ext cx="1932284" cy="2230967"/>
              <a:chOff x="0" y="0"/>
              <a:chExt cx="703982" cy="812800"/>
            </a:xfrm>
          </p:grpSpPr>
          <p:sp>
            <p:nvSpPr>
              <p:cNvPr id="7" name="Freeform 7"/>
              <p:cNvSpPr/>
              <p:nvPr/>
            </p:nvSpPr>
            <p:spPr>
              <a:xfrm>
                <a:off x="0" y="0"/>
                <a:ext cx="703982" cy="812800"/>
              </a:xfrm>
              <a:custGeom>
                <a:avLst/>
                <a:gdLst/>
                <a:ahLst/>
                <a:cxnLst/>
                <a:rect l="l" t="t" r="r" b="b"/>
                <a:pathLst>
                  <a:path w="703982" h="812800">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sp>
          <p:sp>
            <p:nvSpPr>
              <p:cNvPr id="8" name="TextBox 8"/>
              <p:cNvSpPr txBox="1"/>
              <p:nvPr/>
            </p:nvSpPr>
            <p:spPr>
              <a:xfrm>
                <a:off x="0" y="-47625"/>
                <a:ext cx="703982" cy="733425"/>
              </a:xfrm>
              <a:prstGeom prst="rect">
                <a:avLst/>
              </a:prstGeom>
            </p:spPr>
            <p:txBody>
              <a:bodyPr lIns="50800" tIns="50800" rIns="50800" bIns="50800" rtlCol="0" anchor="ctr"/>
              <a:lstStyle/>
              <a:p>
                <a:pPr algn="ctr">
                  <a:lnSpc>
                    <a:spcPts val="2659"/>
                  </a:lnSpc>
                </a:pPr>
                <a:endParaRPr/>
              </a:p>
            </p:txBody>
          </p:sp>
        </p:grpSp>
        <p:sp>
          <p:nvSpPr>
            <p:cNvPr id="9" name="TextBox 9"/>
            <p:cNvSpPr txBox="1"/>
            <p:nvPr/>
          </p:nvSpPr>
          <p:spPr>
            <a:xfrm>
              <a:off x="0" y="437582"/>
              <a:ext cx="2083482" cy="1241504"/>
            </a:xfrm>
            <a:prstGeom prst="rect">
              <a:avLst/>
            </a:prstGeom>
          </p:spPr>
          <p:txBody>
            <a:bodyPr lIns="0" tIns="0" rIns="0" bIns="0" rtlCol="0" anchor="t">
              <a:spAutoFit/>
            </a:bodyPr>
            <a:lstStyle/>
            <a:p>
              <a:pPr algn="ctr">
                <a:lnSpc>
                  <a:spcPts val="7805"/>
                </a:lnSpc>
              </a:pPr>
              <a:r>
                <a:rPr lang="en-US" sz="5575" b="1">
                  <a:solidFill>
                    <a:srgbClr val="000000"/>
                  </a:solidFill>
                  <a:latin typeface="Open Sans Bold"/>
                  <a:ea typeface="Open Sans Bold"/>
                  <a:cs typeface="Open Sans Bold"/>
                  <a:sym typeface="Open Sans Bold"/>
                </a:rPr>
                <a:t>17</a:t>
              </a:r>
            </a:p>
          </p:txBody>
        </p:sp>
      </p:grpSp>
      <p:sp>
        <p:nvSpPr>
          <p:cNvPr id="10" name="Freeform 10"/>
          <p:cNvSpPr/>
          <p:nvPr/>
        </p:nvSpPr>
        <p:spPr>
          <a:xfrm>
            <a:off x="7512165" y="-1553858"/>
            <a:ext cx="7315200" cy="2477783"/>
          </a:xfrm>
          <a:custGeom>
            <a:avLst/>
            <a:gdLst/>
            <a:ahLst/>
            <a:cxnLst/>
            <a:rect l="l" t="t" r="r" b="b"/>
            <a:pathLst>
              <a:path w="7315200" h="2477783">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1" name="Freeform 11"/>
          <p:cNvSpPr/>
          <p:nvPr/>
        </p:nvSpPr>
        <p:spPr>
          <a:xfrm>
            <a:off x="892058" y="9048108"/>
            <a:ext cx="7315200" cy="2477783"/>
          </a:xfrm>
          <a:custGeom>
            <a:avLst/>
            <a:gdLst/>
            <a:ahLst/>
            <a:cxnLst/>
            <a:rect l="l" t="t" r="r" b="b"/>
            <a:pathLst>
              <a:path w="7315200" h="2477783">
                <a:moveTo>
                  <a:pt x="0" y="0"/>
                </a:moveTo>
                <a:lnTo>
                  <a:pt x="7315200" y="0"/>
                </a:lnTo>
                <a:lnTo>
                  <a:pt x="7315200" y="2477784"/>
                </a:lnTo>
                <a:lnTo>
                  <a:pt x="0" y="247778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2" name="Freeform 12"/>
          <p:cNvSpPr/>
          <p:nvPr/>
        </p:nvSpPr>
        <p:spPr>
          <a:xfrm>
            <a:off x="1869549" y="3544870"/>
            <a:ext cx="16038465" cy="3631595"/>
          </a:xfrm>
          <a:custGeom>
            <a:avLst/>
            <a:gdLst/>
            <a:ahLst/>
            <a:cxnLst/>
            <a:rect l="l" t="t" r="r" b="b"/>
            <a:pathLst>
              <a:path w="16038465" h="3631595">
                <a:moveTo>
                  <a:pt x="0" y="0"/>
                </a:moveTo>
                <a:lnTo>
                  <a:pt x="16038466" y="0"/>
                </a:lnTo>
                <a:lnTo>
                  <a:pt x="16038466" y="3631594"/>
                </a:lnTo>
                <a:lnTo>
                  <a:pt x="0" y="3631594"/>
                </a:lnTo>
                <a:lnTo>
                  <a:pt x="0" y="0"/>
                </a:lnTo>
                <a:close/>
              </a:path>
            </a:pathLst>
          </a:custGeom>
          <a:blipFill>
            <a:blip r:embed="rId4"/>
            <a:stretch>
              <a:fillRect/>
            </a:stretch>
          </a:blipFill>
        </p:spPr>
      </p:sp>
      <p:sp>
        <p:nvSpPr>
          <p:cNvPr id="13" name="TextBox 13"/>
          <p:cNvSpPr txBox="1"/>
          <p:nvPr/>
        </p:nvSpPr>
        <p:spPr>
          <a:xfrm>
            <a:off x="3918390" y="866775"/>
            <a:ext cx="10451219" cy="1450976"/>
          </a:xfrm>
          <a:prstGeom prst="rect">
            <a:avLst/>
          </a:prstGeom>
        </p:spPr>
        <p:txBody>
          <a:bodyPr lIns="0" tIns="0" rIns="0" bIns="0" rtlCol="0" anchor="t">
            <a:spAutoFit/>
          </a:bodyPr>
          <a:lstStyle/>
          <a:p>
            <a:pPr algn="ctr">
              <a:lnSpc>
                <a:spcPts val="11899"/>
              </a:lnSpc>
            </a:pPr>
            <a:r>
              <a:rPr lang="en-US" sz="8499">
                <a:solidFill>
                  <a:srgbClr val="000000"/>
                </a:solidFill>
                <a:latin typeface="芫荽"/>
                <a:ea typeface="芫荽"/>
                <a:cs typeface="芫荽"/>
                <a:sym typeface="芫荽"/>
              </a:rPr>
              <a:t>醫療人員-查詢流程圖 </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sp>
        <p:nvSpPr>
          <p:cNvPr id="2" name="TextBox 2"/>
          <p:cNvSpPr txBox="1"/>
          <p:nvPr/>
        </p:nvSpPr>
        <p:spPr>
          <a:xfrm rot="-5400000">
            <a:off x="-2373736" y="4911090"/>
            <a:ext cx="6882108" cy="464820"/>
          </a:xfrm>
          <a:prstGeom prst="rect">
            <a:avLst/>
          </a:prstGeom>
        </p:spPr>
        <p:txBody>
          <a:bodyPr lIns="0" tIns="0" rIns="0" bIns="0" rtlCol="0" anchor="t">
            <a:spAutoFit/>
          </a:bodyPr>
          <a:lstStyle/>
          <a:p>
            <a:pPr algn="ctr">
              <a:lnSpc>
                <a:spcPts val="3779"/>
              </a:lnSpc>
            </a:pPr>
            <a:r>
              <a:rPr lang="en-US" sz="2700">
                <a:solidFill>
                  <a:srgbClr val="000000"/>
                </a:solidFill>
                <a:latin typeface="Alatsi"/>
                <a:ea typeface="Alatsi"/>
                <a:cs typeface="Alatsi"/>
                <a:sym typeface="Alatsi"/>
              </a:rPr>
              <a:t>TCU MI 110級畢業專題</a:t>
            </a:r>
          </a:p>
        </p:txBody>
      </p:sp>
      <p:sp>
        <p:nvSpPr>
          <p:cNvPr id="3" name="AutoShape 3"/>
          <p:cNvSpPr/>
          <p:nvPr/>
        </p:nvSpPr>
        <p:spPr>
          <a:xfrm flipH="1" flipV="1">
            <a:off x="1090490" y="-104525"/>
            <a:ext cx="5403" cy="2997456"/>
          </a:xfrm>
          <a:prstGeom prst="line">
            <a:avLst/>
          </a:prstGeom>
          <a:ln w="114300" cap="flat">
            <a:solidFill>
              <a:srgbClr val="9FC3D0"/>
            </a:solidFill>
            <a:prstDash val="solid"/>
            <a:headEnd type="none" w="sm" len="sm"/>
            <a:tailEnd type="none" w="sm" len="sm"/>
          </a:ln>
        </p:spPr>
      </p:sp>
      <p:sp>
        <p:nvSpPr>
          <p:cNvPr id="4" name="AutoShape 4"/>
          <p:cNvSpPr/>
          <p:nvPr/>
        </p:nvSpPr>
        <p:spPr>
          <a:xfrm flipH="1" flipV="1">
            <a:off x="1085850" y="7289441"/>
            <a:ext cx="5403" cy="2997456"/>
          </a:xfrm>
          <a:prstGeom prst="line">
            <a:avLst/>
          </a:prstGeom>
          <a:ln w="114300" cap="flat">
            <a:solidFill>
              <a:srgbClr val="9FC3D0"/>
            </a:solidFill>
            <a:prstDash val="solid"/>
            <a:headEnd type="none" w="sm" len="sm"/>
            <a:tailEnd type="none" w="sm" len="sm"/>
          </a:ln>
        </p:spPr>
      </p:sp>
      <p:grpSp>
        <p:nvGrpSpPr>
          <p:cNvPr id="5" name="Group 5"/>
          <p:cNvGrpSpPr/>
          <p:nvPr/>
        </p:nvGrpSpPr>
        <p:grpSpPr>
          <a:xfrm>
            <a:off x="15859155" y="0"/>
            <a:ext cx="1562612" cy="1673225"/>
            <a:chOff x="0" y="0"/>
            <a:chExt cx="2083482" cy="2230967"/>
          </a:xfrm>
        </p:grpSpPr>
        <p:grpSp>
          <p:nvGrpSpPr>
            <p:cNvPr id="6" name="Group 6"/>
            <p:cNvGrpSpPr/>
            <p:nvPr/>
          </p:nvGrpSpPr>
          <p:grpSpPr>
            <a:xfrm>
              <a:off x="75599" y="0"/>
              <a:ext cx="1932284" cy="2230967"/>
              <a:chOff x="0" y="0"/>
              <a:chExt cx="703982" cy="812800"/>
            </a:xfrm>
          </p:grpSpPr>
          <p:sp>
            <p:nvSpPr>
              <p:cNvPr id="7" name="Freeform 7"/>
              <p:cNvSpPr/>
              <p:nvPr/>
            </p:nvSpPr>
            <p:spPr>
              <a:xfrm>
                <a:off x="0" y="0"/>
                <a:ext cx="703982" cy="812800"/>
              </a:xfrm>
              <a:custGeom>
                <a:avLst/>
                <a:gdLst/>
                <a:ahLst/>
                <a:cxnLst/>
                <a:rect l="l" t="t" r="r" b="b"/>
                <a:pathLst>
                  <a:path w="703982" h="812800">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sp>
          <p:sp>
            <p:nvSpPr>
              <p:cNvPr id="8" name="TextBox 8"/>
              <p:cNvSpPr txBox="1"/>
              <p:nvPr/>
            </p:nvSpPr>
            <p:spPr>
              <a:xfrm>
                <a:off x="0" y="-47625"/>
                <a:ext cx="703982" cy="733425"/>
              </a:xfrm>
              <a:prstGeom prst="rect">
                <a:avLst/>
              </a:prstGeom>
            </p:spPr>
            <p:txBody>
              <a:bodyPr lIns="50800" tIns="50800" rIns="50800" bIns="50800" rtlCol="0" anchor="ctr"/>
              <a:lstStyle/>
              <a:p>
                <a:pPr algn="ctr">
                  <a:lnSpc>
                    <a:spcPts val="2659"/>
                  </a:lnSpc>
                </a:pPr>
                <a:endParaRPr/>
              </a:p>
            </p:txBody>
          </p:sp>
        </p:grpSp>
        <p:sp>
          <p:nvSpPr>
            <p:cNvPr id="9" name="TextBox 9"/>
            <p:cNvSpPr txBox="1"/>
            <p:nvPr/>
          </p:nvSpPr>
          <p:spPr>
            <a:xfrm>
              <a:off x="0" y="437582"/>
              <a:ext cx="2083482" cy="1241504"/>
            </a:xfrm>
            <a:prstGeom prst="rect">
              <a:avLst/>
            </a:prstGeom>
          </p:spPr>
          <p:txBody>
            <a:bodyPr lIns="0" tIns="0" rIns="0" bIns="0" rtlCol="0" anchor="t">
              <a:spAutoFit/>
            </a:bodyPr>
            <a:lstStyle/>
            <a:p>
              <a:pPr algn="ctr">
                <a:lnSpc>
                  <a:spcPts val="7805"/>
                </a:lnSpc>
              </a:pPr>
              <a:r>
                <a:rPr lang="en-US" sz="5575" b="1">
                  <a:solidFill>
                    <a:srgbClr val="000000"/>
                  </a:solidFill>
                  <a:latin typeface="Open Sans Bold"/>
                  <a:ea typeface="Open Sans Bold"/>
                  <a:cs typeface="Open Sans Bold"/>
                  <a:sym typeface="Open Sans Bold"/>
                </a:rPr>
                <a:t>18</a:t>
              </a:r>
            </a:p>
          </p:txBody>
        </p:sp>
      </p:grpSp>
      <p:sp>
        <p:nvSpPr>
          <p:cNvPr id="10" name="Freeform 10"/>
          <p:cNvSpPr/>
          <p:nvPr/>
        </p:nvSpPr>
        <p:spPr>
          <a:xfrm>
            <a:off x="7512165" y="-1553858"/>
            <a:ext cx="7315200" cy="2477783"/>
          </a:xfrm>
          <a:custGeom>
            <a:avLst/>
            <a:gdLst/>
            <a:ahLst/>
            <a:cxnLst/>
            <a:rect l="l" t="t" r="r" b="b"/>
            <a:pathLst>
              <a:path w="7315200" h="2477783">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1" name="Freeform 11"/>
          <p:cNvSpPr/>
          <p:nvPr/>
        </p:nvSpPr>
        <p:spPr>
          <a:xfrm>
            <a:off x="892058" y="9048108"/>
            <a:ext cx="7315200" cy="2477783"/>
          </a:xfrm>
          <a:custGeom>
            <a:avLst/>
            <a:gdLst/>
            <a:ahLst/>
            <a:cxnLst/>
            <a:rect l="l" t="t" r="r" b="b"/>
            <a:pathLst>
              <a:path w="7315200" h="2477783">
                <a:moveTo>
                  <a:pt x="0" y="0"/>
                </a:moveTo>
                <a:lnTo>
                  <a:pt x="7315200" y="0"/>
                </a:lnTo>
                <a:lnTo>
                  <a:pt x="7315200" y="2477784"/>
                </a:lnTo>
                <a:lnTo>
                  <a:pt x="0" y="247778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2" name="Freeform 12"/>
          <p:cNvSpPr/>
          <p:nvPr/>
        </p:nvSpPr>
        <p:spPr>
          <a:xfrm>
            <a:off x="1574074" y="3172070"/>
            <a:ext cx="15685226" cy="4117372"/>
          </a:xfrm>
          <a:custGeom>
            <a:avLst/>
            <a:gdLst/>
            <a:ahLst/>
            <a:cxnLst/>
            <a:rect l="l" t="t" r="r" b="b"/>
            <a:pathLst>
              <a:path w="15685226" h="4117372">
                <a:moveTo>
                  <a:pt x="0" y="0"/>
                </a:moveTo>
                <a:lnTo>
                  <a:pt x="15685226" y="0"/>
                </a:lnTo>
                <a:lnTo>
                  <a:pt x="15685226" y="4117371"/>
                </a:lnTo>
                <a:lnTo>
                  <a:pt x="0" y="4117371"/>
                </a:lnTo>
                <a:lnTo>
                  <a:pt x="0" y="0"/>
                </a:lnTo>
                <a:close/>
              </a:path>
            </a:pathLst>
          </a:custGeom>
          <a:blipFill>
            <a:blip r:embed="rId4"/>
            <a:stretch>
              <a:fillRect/>
            </a:stretch>
          </a:blipFill>
        </p:spPr>
      </p:sp>
      <p:sp>
        <p:nvSpPr>
          <p:cNvPr id="13" name="TextBox 13"/>
          <p:cNvSpPr txBox="1"/>
          <p:nvPr/>
        </p:nvSpPr>
        <p:spPr>
          <a:xfrm>
            <a:off x="3918390" y="866775"/>
            <a:ext cx="10451219" cy="1450976"/>
          </a:xfrm>
          <a:prstGeom prst="rect">
            <a:avLst/>
          </a:prstGeom>
        </p:spPr>
        <p:txBody>
          <a:bodyPr lIns="0" tIns="0" rIns="0" bIns="0" rtlCol="0" anchor="t">
            <a:spAutoFit/>
          </a:bodyPr>
          <a:lstStyle/>
          <a:p>
            <a:pPr algn="ctr">
              <a:lnSpc>
                <a:spcPts val="11899"/>
              </a:lnSpc>
            </a:pPr>
            <a:r>
              <a:rPr lang="en-US" sz="8499">
                <a:solidFill>
                  <a:srgbClr val="000000"/>
                </a:solidFill>
                <a:latin typeface="芫荽"/>
                <a:ea typeface="芫荽"/>
                <a:cs typeface="芫荽"/>
                <a:sym typeface="芫荽"/>
              </a:rPr>
              <a:t>醫療人員-新增流程圖 </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sp>
        <p:nvSpPr>
          <p:cNvPr id="2" name="TextBox 2"/>
          <p:cNvSpPr txBox="1"/>
          <p:nvPr/>
        </p:nvSpPr>
        <p:spPr>
          <a:xfrm>
            <a:off x="1236347" y="866775"/>
            <a:ext cx="15815306" cy="1450976"/>
          </a:xfrm>
          <a:prstGeom prst="rect">
            <a:avLst/>
          </a:prstGeom>
        </p:spPr>
        <p:txBody>
          <a:bodyPr lIns="0" tIns="0" rIns="0" bIns="0" rtlCol="0" anchor="t">
            <a:spAutoFit/>
          </a:bodyPr>
          <a:lstStyle/>
          <a:p>
            <a:pPr algn="ctr">
              <a:lnSpc>
                <a:spcPts val="11899"/>
              </a:lnSpc>
            </a:pPr>
            <a:r>
              <a:rPr lang="en-US" sz="8499">
                <a:solidFill>
                  <a:srgbClr val="000000"/>
                </a:solidFill>
                <a:latin typeface="芫荽"/>
                <a:ea typeface="芫荽"/>
                <a:cs typeface="芫荽"/>
                <a:sym typeface="芫荽"/>
              </a:rPr>
              <a:t>實做畫面-首頁</a:t>
            </a:r>
          </a:p>
        </p:txBody>
      </p:sp>
      <p:sp>
        <p:nvSpPr>
          <p:cNvPr id="3" name="TextBox 3"/>
          <p:cNvSpPr txBox="1"/>
          <p:nvPr/>
        </p:nvSpPr>
        <p:spPr>
          <a:xfrm>
            <a:off x="5702946" y="8800282"/>
            <a:ext cx="6882108" cy="464820"/>
          </a:xfrm>
          <a:prstGeom prst="rect">
            <a:avLst/>
          </a:prstGeom>
        </p:spPr>
        <p:txBody>
          <a:bodyPr lIns="0" tIns="0" rIns="0" bIns="0" rtlCol="0" anchor="t">
            <a:spAutoFit/>
          </a:bodyPr>
          <a:lstStyle/>
          <a:p>
            <a:pPr algn="ctr">
              <a:lnSpc>
                <a:spcPts val="3779"/>
              </a:lnSpc>
            </a:pPr>
            <a:r>
              <a:rPr lang="en-US" sz="2700">
                <a:solidFill>
                  <a:srgbClr val="000000"/>
                </a:solidFill>
                <a:latin typeface="Alatsi"/>
                <a:ea typeface="Alatsi"/>
                <a:cs typeface="Alatsi"/>
                <a:sym typeface="Alatsi"/>
              </a:rPr>
              <a:t>TCU MI 110級畢業專題</a:t>
            </a:r>
          </a:p>
        </p:txBody>
      </p:sp>
      <p:sp>
        <p:nvSpPr>
          <p:cNvPr id="4" name="AutoShape 4"/>
          <p:cNvSpPr/>
          <p:nvPr/>
        </p:nvSpPr>
        <p:spPr>
          <a:xfrm>
            <a:off x="-260599" y="9061267"/>
            <a:ext cx="7105264" cy="19050"/>
          </a:xfrm>
          <a:prstGeom prst="line">
            <a:avLst/>
          </a:prstGeom>
          <a:ln w="114300" cap="flat">
            <a:solidFill>
              <a:srgbClr val="9FC3D0"/>
            </a:solidFill>
            <a:prstDash val="solid"/>
            <a:headEnd type="none" w="sm" len="sm"/>
            <a:tailEnd type="none" w="sm" len="sm"/>
          </a:ln>
        </p:spPr>
      </p:sp>
      <p:sp>
        <p:nvSpPr>
          <p:cNvPr id="5" name="AutoShape 5"/>
          <p:cNvSpPr/>
          <p:nvPr/>
        </p:nvSpPr>
        <p:spPr>
          <a:xfrm>
            <a:off x="11430169" y="9061267"/>
            <a:ext cx="7105264" cy="19050"/>
          </a:xfrm>
          <a:prstGeom prst="line">
            <a:avLst/>
          </a:prstGeom>
          <a:ln w="114300" cap="flat">
            <a:solidFill>
              <a:srgbClr val="9FC3D0"/>
            </a:solidFill>
            <a:prstDash val="solid"/>
            <a:headEnd type="none" w="sm" len="sm"/>
            <a:tailEnd type="none" w="sm" len="sm"/>
          </a:ln>
        </p:spPr>
      </p:sp>
      <p:grpSp>
        <p:nvGrpSpPr>
          <p:cNvPr id="6" name="Group 6"/>
          <p:cNvGrpSpPr/>
          <p:nvPr/>
        </p:nvGrpSpPr>
        <p:grpSpPr>
          <a:xfrm>
            <a:off x="15859155" y="0"/>
            <a:ext cx="1562612" cy="1673225"/>
            <a:chOff x="0" y="0"/>
            <a:chExt cx="2083482" cy="2230967"/>
          </a:xfrm>
        </p:grpSpPr>
        <p:grpSp>
          <p:nvGrpSpPr>
            <p:cNvPr id="7" name="Group 7"/>
            <p:cNvGrpSpPr/>
            <p:nvPr/>
          </p:nvGrpSpPr>
          <p:grpSpPr>
            <a:xfrm>
              <a:off x="75599" y="0"/>
              <a:ext cx="1932284" cy="2230967"/>
              <a:chOff x="0" y="0"/>
              <a:chExt cx="703982" cy="812800"/>
            </a:xfrm>
          </p:grpSpPr>
          <p:sp>
            <p:nvSpPr>
              <p:cNvPr id="8" name="Freeform 8"/>
              <p:cNvSpPr/>
              <p:nvPr/>
            </p:nvSpPr>
            <p:spPr>
              <a:xfrm>
                <a:off x="0" y="0"/>
                <a:ext cx="703982" cy="812800"/>
              </a:xfrm>
              <a:custGeom>
                <a:avLst/>
                <a:gdLst/>
                <a:ahLst/>
                <a:cxnLst/>
                <a:rect l="l" t="t" r="r" b="b"/>
                <a:pathLst>
                  <a:path w="703982" h="812800">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sp>
          <p:sp>
            <p:nvSpPr>
              <p:cNvPr id="9" name="TextBox 9"/>
              <p:cNvSpPr txBox="1"/>
              <p:nvPr/>
            </p:nvSpPr>
            <p:spPr>
              <a:xfrm>
                <a:off x="0" y="-47625"/>
                <a:ext cx="703982" cy="733425"/>
              </a:xfrm>
              <a:prstGeom prst="rect">
                <a:avLst/>
              </a:prstGeom>
            </p:spPr>
            <p:txBody>
              <a:bodyPr lIns="50800" tIns="50800" rIns="50800" bIns="50800" rtlCol="0" anchor="ctr"/>
              <a:lstStyle/>
              <a:p>
                <a:pPr algn="ctr">
                  <a:lnSpc>
                    <a:spcPts val="2659"/>
                  </a:lnSpc>
                </a:pPr>
                <a:endParaRPr/>
              </a:p>
            </p:txBody>
          </p:sp>
        </p:grpSp>
        <p:sp>
          <p:nvSpPr>
            <p:cNvPr id="10" name="TextBox 10"/>
            <p:cNvSpPr txBox="1"/>
            <p:nvPr/>
          </p:nvSpPr>
          <p:spPr>
            <a:xfrm>
              <a:off x="0" y="437582"/>
              <a:ext cx="2083482" cy="1241504"/>
            </a:xfrm>
            <a:prstGeom prst="rect">
              <a:avLst/>
            </a:prstGeom>
          </p:spPr>
          <p:txBody>
            <a:bodyPr lIns="0" tIns="0" rIns="0" bIns="0" rtlCol="0" anchor="t">
              <a:spAutoFit/>
            </a:bodyPr>
            <a:lstStyle/>
            <a:p>
              <a:pPr algn="ctr">
                <a:lnSpc>
                  <a:spcPts val="7805"/>
                </a:lnSpc>
              </a:pPr>
              <a:r>
                <a:rPr lang="en-US" sz="5575" b="1">
                  <a:solidFill>
                    <a:srgbClr val="000000"/>
                  </a:solidFill>
                  <a:latin typeface="Open Sans Bold"/>
                  <a:ea typeface="Open Sans Bold"/>
                  <a:cs typeface="Open Sans Bold"/>
                  <a:sym typeface="Open Sans Bold"/>
                </a:rPr>
                <a:t>19</a:t>
              </a:r>
            </a:p>
          </p:txBody>
        </p:sp>
      </p:grpSp>
      <p:sp>
        <p:nvSpPr>
          <p:cNvPr id="11" name="Freeform 11"/>
          <p:cNvSpPr/>
          <p:nvPr/>
        </p:nvSpPr>
        <p:spPr>
          <a:xfrm>
            <a:off x="-1145203" y="-402279"/>
            <a:ext cx="7315200" cy="2477783"/>
          </a:xfrm>
          <a:custGeom>
            <a:avLst/>
            <a:gdLst/>
            <a:ahLst/>
            <a:cxnLst/>
            <a:rect l="l" t="t" r="r" b="b"/>
            <a:pathLst>
              <a:path w="7315200" h="2477783">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2" name="Freeform 12"/>
          <p:cNvSpPr/>
          <p:nvPr/>
        </p:nvSpPr>
        <p:spPr>
          <a:xfrm>
            <a:off x="14982801" y="5143500"/>
            <a:ext cx="7315200" cy="2477783"/>
          </a:xfrm>
          <a:custGeom>
            <a:avLst/>
            <a:gdLst/>
            <a:ahLst/>
            <a:cxnLst/>
            <a:rect l="l" t="t" r="r" b="b"/>
            <a:pathLst>
              <a:path w="7315200" h="2477783">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3" name="Freeform 13" descr="螢幕擷取畫面 2024-12-01 200333 (1).png"/>
          <p:cNvSpPr/>
          <p:nvPr/>
        </p:nvSpPr>
        <p:spPr>
          <a:xfrm>
            <a:off x="3205878" y="2542276"/>
            <a:ext cx="11876245" cy="5848385"/>
          </a:xfrm>
          <a:custGeom>
            <a:avLst/>
            <a:gdLst/>
            <a:ahLst/>
            <a:cxnLst/>
            <a:rect l="l" t="t" r="r" b="b"/>
            <a:pathLst>
              <a:path w="11876245" h="5848385">
                <a:moveTo>
                  <a:pt x="0" y="0"/>
                </a:moveTo>
                <a:lnTo>
                  <a:pt x="11876244" y="0"/>
                </a:lnTo>
                <a:lnTo>
                  <a:pt x="11876244" y="5848385"/>
                </a:lnTo>
                <a:lnTo>
                  <a:pt x="0" y="5848385"/>
                </a:lnTo>
                <a:lnTo>
                  <a:pt x="0" y="0"/>
                </a:lnTo>
                <a:close/>
              </a:path>
            </a:pathLst>
          </a:custGeom>
          <a:blipFill>
            <a:blip r:embed="rId4"/>
            <a:stretch>
              <a:fillRect/>
            </a:stretch>
          </a:blipFill>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sp>
        <p:nvSpPr>
          <p:cNvPr id="2" name="TextBox 2"/>
          <p:cNvSpPr txBox="1"/>
          <p:nvPr/>
        </p:nvSpPr>
        <p:spPr>
          <a:xfrm>
            <a:off x="2553980" y="866775"/>
            <a:ext cx="13180039" cy="1450976"/>
          </a:xfrm>
          <a:prstGeom prst="rect">
            <a:avLst/>
          </a:prstGeom>
        </p:spPr>
        <p:txBody>
          <a:bodyPr lIns="0" tIns="0" rIns="0" bIns="0" rtlCol="0" anchor="t">
            <a:spAutoFit/>
          </a:bodyPr>
          <a:lstStyle/>
          <a:p>
            <a:pPr algn="ctr">
              <a:lnSpc>
                <a:spcPts val="11899"/>
              </a:lnSpc>
            </a:pPr>
            <a:r>
              <a:rPr lang="en-US" sz="8499">
                <a:solidFill>
                  <a:srgbClr val="000000"/>
                </a:solidFill>
                <a:latin typeface="芫荽"/>
                <a:ea typeface="芫荽"/>
                <a:cs typeface="芫荽"/>
                <a:sym typeface="芫荽"/>
              </a:rPr>
              <a:t>大綱</a:t>
            </a:r>
          </a:p>
        </p:txBody>
      </p:sp>
      <p:sp>
        <p:nvSpPr>
          <p:cNvPr id="3" name="TextBox 3"/>
          <p:cNvSpPr txBox="1"/>
          <p:nvPr/>
        </p:nvSpPr>
        <p:spPr>
          <a:xfrm>
            <a:off x="5702946" y="8800282"/>
            <a:ext cx="6882108" cy="464820"/>
          </a:xfrm>
          <a:prstGeom prst="rect">
            <a:avLst/>
          </a:prstGeom>
        </p:spPr>
        <p:txBody>
          <a:bodyPr lIns="0" tIns="0" rIns="0" bIns="0" rtlCol="0" anchor="t">
            <a:spAutoFit/>
          </a:bodyPr>
          <a:lstStyle/>
          <a:p>
            <a:pPr algn="ctr">
              <a:lnSpc>
                <a:spcPts val="3779"/>
              </a:lnSpc>
            </a:pPr>
            <a:r>
              <a:rPr lang="en-US" sz="2700">
                <a:solidFill>
                  <a:srgbClr val="000000"/>
                </a:solidFill>
                <a:latin typeface="Alatsi"/>
                <a:ea typeface="Alatsi"/>
                <a:cs typeface="Alatsi"/>
                <a:sym typeface="Alatsi"/>
              </a:rPr>
              <a:t>TCU MI 110級畢業專題</a:t>
            </a:r>
          </a:p>
        </p:txBody>
      </p:sp>
      <p:sp>
        <p:nvSpPr>
          <p:cNvPr id="4" name="TextBox 4"/>
          <p:cNvSpPr txBox="1"/>
          <p:nvPr/>
        </p:nvSpPr>
        <p:spPr>
          <a:xfrm>
            <a:off x="1125343" y="3286420"/>
            <a:ext cx="4850155" cy="738505"/>
          </a:xfrm>
          <a:prstGeom prst="rect">
            <a:avLst/>
          </a:prstGeom>
        </p:spPr>
        <p:txBody>
          <a:bodyPr lIns="0" tIns="0" rIns="0" bIns="0" rtlCol="0" anchor="t">
            <a:spAutoFit/>
          </a:bodyPr>
          <a:lstStyle/>
          <a:p>
            <a:pPr marL="928366" lvl="1" indent="-464183" algn="l">
              <a:lnSpc>
                <a:spcPts val="6019"/>
              </a:lnSpc>
              <a:buFont typeface="Arial"/>
              <a:buChar char="•"/>
            </a:pPr>
            <a:r>
              <a:rPr lang="en-US" sz="4299">
                <a:solidFill>
                  <a:srgbClr val="000000"/>
                </a:solidFill>
                <a:latin typeface="Alatsi"/>
                <a:ea typeface="Alatsi"/>
                <a:cs typeface="Alatsi"/>
                <a:sym typeface="Alatsi"/>
              </a:rPr>
              <a:t>研究背景、目的</a:t>
            </a:r>
          </a:p>
        </p:txBody>
      </p:sp>
      <p:sp>
        <p:nvSpPr>
          <p:cNvPr id="5" name="TextBox 5"/>
          <p:cNvSpPr txBox="1"/>
          <p:nvPr/>
        </p:nvSpPr>
        <p:spPr>
          <a:xfrm>
            <a:off x="1125343" y="4906940"/>
            <a:ext cx="4480960" cy="738505"/>
          </a:xfrm>
          <a:prstGeom prst="rect">
            <a:avLst/>
          </a:prstGeom>
        </p:spPr>
        <p:txBody>
          <a:bodyPr lIns="0" tIns="0" rIns="0" bIns="0" rtlCol="0" anchor="t">
            <a:spAutoFit/>
          </a:bodyPr>
          <a:lstStyle/>
          <a:p>
            <a:pPr marL="928366" lvl="1" indent="-464183" algn="l">
              <a:lnSpc>
                <a:spcPts val="6019"/>
              </a:lnSpc>
              <a:buFont typeface="Arial"/>
              <a:buChar char="•"/>
            </a:pPr>
            <a:r>
              <a:rPr lang="en-US" sz="4299">
                <a:solidFill>
                  <a:srgbClr val="000000"/>
                </a:solidFill>
                <a:latin typeface="Alatsi"/>
                <a:ea typeface="Alatsi"/>
                <a:cs typeface="Alatsi"/>
                <a:sym typeface="Alatsi"/>
              </a:rPr>
              <a:t>PUF</a:t>
            </a:r>
          </a:p>
        </p:txBody>
      </p:sp>
      <p:sp>
        <p:nvSpPr>
          <p:cNvPr id="6" name="TextBox 6"/>
          <p:cNvSpPr txBox="1"/>
          <p:nvPr/>
        </p:nvSpPr>
        <p:spPr>
          <a:xfrm>
            <a:off x="1125343" y="6527460"/>
            <a:ext cx="4480960" cy="738505"/>
          </a:xfrm>
          <a:prstGeom prst="rect">
            <a:avLst/>
          </a:prstGeom>
        </p:spPr>
        <p:txBody>
          <a:bodyPr lIns="0" tIns="0" rIns="0" bIns="0" rtlCol="0" anchor="t">
            <a:spAutoFit/>
          </a:bodyPr>
          <a:lstStyle/>
          <a:p>
            <a:pPr marL="928366" lvl="1" indent="-464183" algn="l">
              <a:lnSpc>
                <a:spcPts val="6019"/>
              </a:lnSpc>
              <a:buFont typeface="Arial"/>
              <a:buChar char="•"/>
            </a:pPr>
            <a:r>
              <a:rPr lang="en-US" sz="4299">
                <a:solidFill>
                  <a:srgbClr val="000000"/>
                </a:solidFill>
                <a:latin typeface="Alatsi"/>
                <a:ea typeface="Alatsi"/>
                <a:cs typeface="Alatsi"/>
                <a:sym typeface="Alatsi"/>
              </a:rPr>
              <a:t>區塊鏈</a:t>
            </a:r>
          </a:p>
        </p:txBody>
      </p:sp>
      <p:sp>
        <p:nvSpPr>
          <p:cNvPr id="7" name="TextBox 7"/>
          <p:cNvSpPr txBox="1"/>
          <p:nvPr/>
        </p:nvSpPr>
        <p:spPr>
          <a:xfrm>
            <a:off x="6933260" y="3286420"/>
            <a:ext cx="4480960" cy="3786505"/>
          </a:xfrm>
          <a:prstGeom prst="rect">
            <a:avLst/>
          </a:prstGeom>
        </p:spPr>
        <p:txBody>
          <a:bodyPr lIns="0" tIns="0" rIns="0" bIns="0" rtlCol="0" anchor="t">
            <a:spAutoFit/>
          </a:bodyPr>
          <a:lstStyle/>
          <a:p>
            <a:pPr marL="928366" lvl="1" indent="-464183" algn="l">
              <a:lnSpc>
                <a:spcPts val="6019"/>
              </a:lnSpc>
              <a:buFont typeface="Arial"/>
              <a:buChar char="•"/>
            </a:pPr>
            <a:r>
              <a:rPr lang="en-US" sz="4299">
                <a:solidFill>
                  <a:srgbClr val="000000"/>
                </a:solidFill>
                <a:latin typeface="Alatsi"/>
                <a:ea typeface="Alatsi"/>
                <a:cs typeface="Alatsi"/>
                <a:sym typeface="Alatsi"/>
              </a:rPr>
              <a:t>系統規劃實做</a:t>
            </a:r>
          </a:p>
          <a:p>
            <a:pPr marL="1856732" lvl="2" indent="-618911" algn="l">
              <a:lnSpc>
                <a:spcPts val="6019"/>
              </a:lnSpc>
              <a:buFont typeface="Arial"/>
              <a:buChar char="⚬"/>
            </a:pPr>
            <a:r>
              <a:rPr lang="en-US" sz="4299">
                <a:solidFill>
                  <a:srgbClr val="000000"/>
                </a:solidFill>
                <a:latin typeface="Alatsi"/>
                <a:ea typeface="Alatsi"/>
                <a:cs typeface="Alatsi"/>
                <a:sym typeface="Alatsi"/>
              </a:rPr>
              <a:t>系統架構</a:t>
            </a:r>
          </a:p>
          <a:p>
            <a:pPr marL="1856732" lvl="2" indent="-618911" algn="l">
              <a:lnSpc>
                <a:spcPts val="6019"/>
              </a:lnSpc>
              <a:buFont typeface="Arial"/>
              <a:buChar char="⚬"/>
            </a:pPr>
            <a:r>
              <a:rPr lang="en-US" sz="4299">
                <a:solidFill>
                  <a:srgbClr val="000000"/>
                </a:solidFill>
                <a:latin typeface="Alatsi"/>
                <a:ea typeface="Alatsi"/>
                <a:cs typeface="Alatsi"/>
                <a:sym typeface="Alatsi"/>
              </a:rPr>
              <a:t>功能架構</a:t>
            </a:r>
          </a:p>
          <a:p>
            <a:pPr marL="1856732" lvl="2" indent="-618911" algn="l">
              <a:lnSpc>
                <a:spcPts val="6019"/>
              </a:lnSpc>
              <a:buFont typeface="Arial"/>
              <a:buChar char="⚬"/>
            </a:pPr>
            <a:r>
              <a:rPr lang="en-US" sz="4299">
                <a:solidFill>
                  <a:srgbClr val="000000"/>
                </a:solidFill>
                <a:latin typeface="Alatsi"/>
                <a:ea typeface="Alatsi"/>
                <a:cs typeface="Alatsi"/>
                <a:sym typeface="Alatsi"/>
              </a:rPr>
              <a:t>流程圖</a:t>
            </a:r>
          </a:p>
          <a:p>
            <a:pPr marL="1856732" lvl="2" indent="-618911" algn="l">
              <a:lnSpc>
                <a:spcPts val="6019"/>
              </a:lnSpc>
              <a:buFont typeface="Arial"/>
              <a:buChar char="⚬"/>
            </a:pPr>
            <a:r>
              <a:rPr lang="en-US" sz="4299">
                <a:solidFill>
                  <a:srgbClr val="000000"/>
                </a:solidFill>
                <a:latin typeface="Alatsi"/>
                <a:ea typeface="Alatsi"/>
                <a:cs typeface="Alatsi"/>
                <a:sym typeface="Alatsi"/>
              </a:rPr>
              <a:t>實做界面</a:t>
            </a:r>
          </a:p>
        </p:txBody>
      </p:sp>
      <p:sp>
        <p:nvSpPr>
          <p:cNvPr id="8" name="TextBox 8"/>
          <p:cNvSpPr txBox="1"/>
          <p:nvPr/>
        </p:nvSpPr>
        <p:spPr>
          <a:xfrm>
            <a:off x="12371981" y="3286420"/>
            <a:ext cx="4790675" cy="738505"/>
          </a:xfrm>
          <a:prstGeom prst="rect">
            <a:avLst/>
          </a:prstGeom>
        </p:spPr>
        <p:txBody>
          <a:bodyPr lIns="0" tIns="0" rIns="0" bIns="0" rtlCol="0" anchor="t">
            <a:spAutoFit/>
          </a:bodyPr>
          <a:lstStyle/>
          <a:p>
            <a:pPr marL="928366" lvl="1" indent="-464183" algn="l">
              <a:lnSpc>
                <a:spcPts val="6019"/>
              </a:lnSpc>
              <a:buFont typeface="Arial"/>
              <a:buChar char="•"/>
            </a:pPr>
            <a:r>
              <a:rPr lang="en-US" sz="4299">
                <a:solidFill>
                  <a:srgbClr val="000000"/>
                </a:solidFill>
                <a:latin typeface="Alatsi"/>
                <a:ea typeface="Alatsi"/>
                <a:cs typeface="Alatsi"/>
                <a:sym typeface="Alatsi"/>
              </a:rPr>
              <a:t>資料庫</a:t>
            </a:r>
          </a:p>
        </p:txBody>
      </p:sp>
      <p:sp>
        <p:nvSpPr>
          <p:cNvPr id="9" name="TextBox 9"/>
          <p:cNvSpPr txBox="1"/>
          <p:nvPr/>
        </p:nvSpPr>
        <p:spPr>
          <a:xfrm>
            <a:off x="12371981" y="4906940"/>
            <a:ext cx="4790675" cy="738505"/>
          </a:xfrm>
          <a:prstGeom prst="rect">
            <a:avLst/>
          </a:prstGeom>
        </p:spPr>
        <p:txBody>
          <a:bodyPr lIns="0" tIns="0" rIns="0" bIns="0" rtlCol="0" anchor="t">
            <a:spAutoFit/>
          </a:bodyPr>
          <a:lstStyle/>
          <a:p>
            <a:pPr marL="928366" lvl="1" indent="-464183" algn="l">
              <a:lnSpc>
                <a:spcPts val="6019"/>
              </a:lnSpc>
              <a:buFont typeface="Arial"/>
              <a:buChar char="•"/>
            </a:pPr>
            <a:r>
              <a:rPr lang="en-US" sz="4299">
                <a:solidFill>
                  <a:srgbClr val="000000"/>
                </a:solidFill>
                <a:latin typeface="Alatsi"/>
                <a:ea typeface="Alatsi"/>
                <a:cs typeface="Alatsi"/>
                <a:sym typeface="Alatsi"/>
              </a:rPr>
              <a:t>安全與效能分析</a:t>
            </a:r>
          </a:p>
        </p:txBody>
      </p:sp>
      <p:sp>
        <p:nvSpPr>
          <p:cNvPr id="10" name="AutoShape 10"/>
          <p:cNvSpPr/>
          <p:nvPr/>
        </p:nvSpPr>
        <p:spPr>
          <a:xfrm>
            <a:off x="-260599" y="9061267"/>
            <a:ext cx="7105264" cy="19050"/>
          </a:xfrm>
          <a:prstGeom prst="line">
            <a:avLst/>
          </a:prstGeom>
          <a:ln w="114300" cap="flat">
            <a:solidFill>
              <a:srgbClr val="9FC3D0"/>
            </a:solidFill>
            <a:prstDash val="solid"/>
            <a:headEnd type="none" w="sm" len="sm"/>
            <a:tailEnd type="none" w="sm" len="sm"/>
          </a:ln>
        </p:spPr>
      </p:sp>
      <p:sp>
        <p:nvSpPr>
          <p:cNvPr id="11" name="AutoShape 11"/>
          <p:cNvSpPr/>
          <p:nvPr/>
        </p:nvSpPr>
        <p:spPr>
          <a:xfrm>
            <a:off x="11430169" y="9061267"/>
            <a:ext cx="7105264" cy="19050"/>
          </a:xfrm>
          <a:prstGeom prst="line">
            <a:avLst/>
          </a:prstGeom>
          <a:ln w="114300" cap="flat">
            <a:solidFill>
              <a:srgbClr val="9FC3D0"/>
            </a:solidFill>
            <a:prstDash val="solid"/>
            <a:headEnd type="none" w="sm" len="sm"/>
            <a:tailEnd type="none" w="sm" len="sm"/>
          </a:ln>
        </p:spPr>
      </p:sp>
      <p:grpSp>
        <p:nvGrpSpPr>
          <p:cNvPr id="12" name="Group 12"/>
          <p:cNvGrpSpPr/>
          <p:nvPr/>
        </p:nvGrpSpPr>
        <p:grpSpPr>
          <a:xfrm>
            <a:off x="15859155" y="0"/>
            <a:ext cx="1562612" cy="1673225"/>
            <a:chOff x="0" y="0"/>
            <a:chExt cx="2083482" cy="2230967"/>
          </a:xfrm>
        </p:grpSpPr>
        <p:grpSp>
          <p:nvGrpSpPr>
            <p:cNvPr id="13" name="Group 13"/>
            <p:cNvGrpSpPr/>
            <p:nvPr/>
          </p:nvGrpSpPr>
          <p:grpSpPr>
            <a:xfrm>
              <a:off x="75599" y="0"/>
              <a:ext cx="1932284" cy="2230967"/>
              <a:chOff x="0" y="0"/>
              <a:chExt cx="703982" cy="812800"/>
            </a:xfrm>
          </p:grpSpPr>
          <p:sp>
            <p:nvSpPr>
              <p:cNvPr id="14" name="Freeform 14"/>
              <p:cNvSpPr/>
              <p:nvPr/>
            </p:nvSpPr>
            <p:spPr>
              <a:xfrm>
                <a:off x="0" y="0"/>
                <a:ext cx="703982" cy="812800"/>
              </a:xfrm>
              <a:custGeom>
                <a:avLst/>
                <a:gdLst/>
                <a:ahLst/>
                <a:cxnLst/>
                <a:rect l="l" t="t" r="r" b="b"/>
                <a:pathLst>
                  <a:path w="703982" h="812800">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sp>
          <p:sp>
            <p:nvSpPr>
              <p:cNvPr id="15" name="TextBox 15"/>
              <p:cNvSpPr txBox="1"/>
              <p:nvPr/>
            </p:nvSpPr>
            <p:spPr>
              <a:xfrm>
                <a:off x="0" y="-47625"/>
                <a:ext cx="703982" cy="733425"/>
              </a:xfrm>
              <a:prstGeom prst="rect">
                <a:avLst/>
              </a:prstGeom>
            </p:spPr>
            <p:txBody>
              <a:bodyPr lIns="50800" tIns="50800" rIns="50800" bIns="50800" rtlCol="0" anchor="ctr"/>
              <a:lstStyle/>
              <a:p>
                <a:pPr algn="ctr">
                  <a:lnSpc>
                    <a:spcPts val="2659"/>
                  </a:lnSpc>
                </a:pPr>
                <a:endParaRPr/>
              </a:p>
            </p:txBody>
          </p:sp>
        </p:grpSp>
        <p:sp>
          <p:nvSpPr>
            <p:cNvPr id="16" name="TextBox 16"/>
            <p:cNvSpPr txBox="1"/>
            <p:nvPr/>
          </p:nvSpPr>
          <p:spPr>
            <a:xfrm>
              <a:off x="0" y="437582"/>
              <a:ext cx="2083482" cy="1241504"/>
            </a:xfrm>
            <a:prstGeom prst="rect">
              <a:avLst/>
            </a:prstGeom>
          </p:spPr>
          <p:txBody>
            <a:bodyPr lIns="0" tIns="0" rIns="0" bIns="0" rtlCol="0" anchor="t">
              <a:spAutoFit/>
            </a:bodyPr>
            <a:lstStyle/>
            <a:p>
              <a:pPr algn="ctr">
                <a:lnSpc>
                  <a:spcPts val="7805"/>
                </a:lnSpc>
              </a:pPr>
              <a:r>
                <a:rPr lang="en-US" sz="5575" b="1">
                  <a:solidFill>
                    <a:srgbClr val="000000"/>
                  </a:solidFill>
                  <a:latin typeface="Open Sans Bold"/>
                  <a:ea typeface="Open Sans Bold"/>
                  <a:cs typeface="Open Sans Bold"/>
                  <a:sym typeface="Open Sans Bold"/>
                </a:rPr>
                <a:t>2</a:t>
              </a:r>
            </a:p>
          </p:txBody>
        </p:sp>
      </p:grpSp>
      <p:sp>
        <p:nvSpPr>
          <p:cNvPr id="17" name="Freeform 17"/>
          <p:cNvSpPr/>
          <p:nvPr/>
        </p:nvSpPr>
        <p:spPr>
          <a:xfrm>
            <a:off x="-2845001" y="434334"/>
            <a:ext cx="7315200" cy="2477783"/>
          </a:xfrm>
          <a:custGeom>
            <a:avLst/>
            <a:gdLst/>
            <a:ahLst/>
            <a:cxnLst/>
            <a:rect l="l" t="t" r="r" b="b"/>
            <a:pathLst>
              <a:path w="7315200" h="2477783">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8" name="Freeform 18"/>
          <p:cNvSpPr/>
          <p:nvPr/>
        </p:nvSpPr>
        <p:spPr>
          <a:xfrm>
            <a:off x="13601700" y="6142060"/>
            <a:ext cx="7315200" cy="2477783"/>
          </a:xfrm>
          <a:custGeom>
            <a:avLst/>
            <a:gdLst/>
            <a:ahLst/>
            <a:cxnLst/>
            <a:rect l="l" t="t" r="r" b="b"/>
            <a:pathLst>
              <a:path w="7315200" h="2477783">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sp>
        <p:nvSpPr>
          <p:cNvPr id="2" name="Freeform 2"/>
          <p:cNvSpPr/>
          <p:nvPr/>
        </p:nvSpPr>
        <p:spPr>
          <a:xfrm>
            <a:off x="-1145203" y="-402279"/>
            <a:ext cx="7315200" cy="2477783"/>
          </a:xfrm>
          <a:custGeom>
            <a:avLst/>
            <a:gdLst/>
            <a:ahLst/>
            <a:cxnLst/>
            <a:rect l="l" t="t" r="r" b="b"/>
            <a:pathLst>
              <a:path w="7315200" h="2477783">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1236347" y="866775"/>
            <a:ext cx="15815306" cy="1450976"/>
          </a:xfrm>
          <a:prstGeom prst="rect">
            <a:avLst/>
          </a:prstGeom>
        </p:spPr>
        <p:txBody>
          <a:bodyPr lIns="0" tIns="0" rIns="0" bIns="0" rtlCol="0" anchor="t">
            <a:spAutoFit/>
          </a:bodyPr>
          <a:lstStyle/>
          <a:p>
            <a:pPr algn="ctr">
              <a:lnSpc>
                <a:spcPts val="11899"/>
              </a:lnSpc>
            </a:pPr>
            <a:r>
              <a:rPr lang="en-US" sz="8499">
                <a:solidFill>
                  <a:srgbClr val="000000"/>
                </a:solidFill>
                <a:latin typeface="芫荽"/>
                <a:ea typeface="芫荽"/>
                <a:cs typeface="芫荽"/>
                <a:sym typeface="芫荽"/>
              </a:rPr>
              <a:t>實做畫面-登入</a:t>
            </a:r>
          </a:p>
        </p:txBody>
      </p:sp>
      <p:sp>
        <p:nvSpPr>
          <p:cNvPr id="4" name="TextBox 4"/>
          <p:cNvSpPr txBox="1"/>
          <p:nvPr/>
        </p:nvSpPr>
        <p:spPr>
          <a:xfrm>
            <a:off x="5702946" y="8800282"/>
            <a:ext cx="6882108" cy="464820"/>
          </a:xfrm>
          <a:prstGeom prst="rect">
            <a:avLst/>
          </a:prstGeom>
        </p:spPr>
        <p:txBody>
          <a:bodyPr lIns="0" tIns="0" rIns="0" bIns="0" rtlCol="0" anchor="t">
            <a:spAutoFit/>
          </a:bodyPr>
          <a:lstStyle/>
          <a:p>
            <a:pPr algn="ctr">
              <a:lnSpc>
                <a:spcPts val="3779"/>
              </a:lnSpc>
            </a:pPr>
            <a:r>
              <a:rPr lang="en-US" sz="2700">
                <a:solidFill>
                  <a:srgbClr val="000000"/>
                </a:solidFill>
                <a:latin typeface="Alatsi"/>
                <a:ea typeface="Alatsi"/>
                <a:cs typeface="Alatsi"/>
                <a:sym typeface="Alatsi"/>
              </a:rPr>
              <a:t>TCU MI 110級畢業專題</a:t>
            </a:r>
          </a:p>
        </p:txBody>
      </p:sp>
      <p:sp>
        <p:nvSpPr>
          <p:cNvPr id="5" name="AutoShape 5"/>
          <p:cNvSpPr/>
          <p:nvPr/>
        </p:nvSpPr>
        <p:spPr>
          <a:xfrm>
            <a:off x="-260599" y="9061267"/>
            <a:ext cx="7105264" cy="19050"/>
          </a:xfrm>
          <a:prstGeom prst="line">
            <a:avLst/>
          </a:prstGeom>
          <a:ln w="114300" cap="flat">
            <a:solidFill>
              <a:srgbClr val="9FC3D0"/>
            </a:solidFill>
            <a:prstDash val="solid"/>
            <a:headEnd type="none" w="sm" len="sm"/>
            <a:tailEnd type="none" w="sm" len="sm"/>
          </a:ln>
        </p:spPr>
      </p:sp>
      <p:sp>
        <p:nvSpPr>
          <p:cNvPr id="6" name="AutoShape 6"/>
          <p:cNvSpPr/>
          <p:nvPr/>
        </p:nvSpPr>
        <p:spPr>
          <a:xfrm>
            <a:off x="11430169" y="9061267"/>
            <a:ext cx="7105264" cy="19050"/>
          </a:xfrm>
          <a:prstGeom prst="line">
            <a:avLst/>
          </a:prstGeom>
          <a:ln w="114300" cap="flat">
            <a:solidFill>
              <a:srgbClr val="9FC3D0"/>
            </a:solidFill>
            <a:prstDash val="solid"/>
            <a:headEnd type="none" w="sm" len="sm"/>
            <a:tailEnd type="none" w="sm" len="sm"/>
          </a:ln>
        </p:spPr>
      </p:sp>
      <p:grpSp>
        <p:nvGrpSpPr>
          <p:cNvPr id="7" name="Group 7"/>
          <p:cNvGrpSpPr/>
          <p:nvPr/>
        </p:nvGrpSpPr>
        <p:grpSpPr>
          <a:xfrm>
            <a:off x="15859155" y="0"/>
            <a:ext cx="1562612" cy="1673225"/>
            <a:chOff x="0" y="0"/>
            <a:chExt cx="2083482" cy="2230967"/>
          </a:xfrm>
        </p:grpSpPr>
        <p:grpSp>
          <p:nvGrpSpPr>
            <p:cNvPr id="8" name="Group 8"/>
            <p:cNvGrpSpPr/>
            <p:nvPr/>
          </p:nvGrpSpPr>
          <p:grpSpPr>
            <a:xfrm>
              <a:off x="75599" y="0"/>
              <a:ext cx="1932284" cy="2230967"/>
              <a:chOff x="0" y="0"/>
              <a:chExt cx="703982" cy="812800"/>
            </a:xfrm>
          </p:grpSpPr>
          <p:sp>
            <p:nvSpPr>
              <p:cNvPr id="9" name="Freeform 9"/>
              <p:cNvSpPr/>
              <p:nvPr/>
            </p:nvSpPr>
            <p:spPr>
              <a:xfrm>
                <a:off x="0" y="0"/>
                <a:ext cx="703982" cy="812800"/>
              </a:xfrm>
              <a:custGeom>
                <a:avLst/>
                <a:gdLst/>
                <a:ahLst/>
                <a:cxnLst/>
                <a:rect l="l" t="t" r="r" b="b"/>
                <a:pathLst>
                  <a:path w="703982" h="812800">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sp>
          <p:sp>
            <p:nvSpPr>
              <p:cNvPr id="10" name="TextBox 10"/>
              <p:cNvSpPr txBox="1"/>
              <p:nvPr/>
            </p:nvSpPr>
            <p:spPr>
              <a:xfrm>
                <a:off x="0" y="-47625"/>
                <a:ext cx="703982" cy="733425"/>
              </a:xfrm>
              <a:prstGeom prst="rect">
                <a:avLst/>
              </a:prstGeom>
            </p:spPr>
            <p:txBody>
              <a:bodyPr lIns="50800" tIns="50800" rIns="50800" bIns="50800" rtlCol="0" anchor="ctr"/>
              <a:lstStyle/>
              <a:p>
                <a:pPr algn="ctr">
                  <a:lnSpc>
                    <a:spcPts val="2659"/>
                  </a:lnSpc>
                </a:pPr>
                <a:endParaRPr/>
              </a:p>
            </p:txBody>
          </p:sp>
        </p:grpSp>
        <p:sp>
          <p:nvSpPr>
            <p:cNvPr id="11" name="TextBox 11"/>
            <p:cNvSpPr txBox="1"/>
            <p:nvPr/>
          </p:nvSpPr>
          <p:spPr>
            <a:xfrm>
              <a:off x="0" y="437582"/>
              <a:ext cx="2083482" cy="1241504"/>
            </a:xfrm>
            <a:prstGeom prst="rect">
              <a:avLst/>
            </a:prstGeom>
          </p:spPr>
          <p:txBody>
            <a:bodyPr lIns="0" tIns="0" rIns="0" bIns="0" rtlCol="0" anchor="t">
              <a:spAutoFit/>
            </a:bodyPr>
            <a:lstStyle/>
            <a:p>
              <a:pPr algn="ctr">
                <a:lnSpc>
                  <a:spcPts val="7805"/>
                </a:lnSpc>
              </a:pPr>
              <a:r>
                <a:rPr lang="en-US" sz="5575" b="1">
                  <a:solidFill>
                    <a:srgbClr val="000000"/>
                  </a:solidFill>
                  <a:latin typeface="Open Sans Bold"/>
                  <a:ea typeface="Open Sans Bold"/>
                  <a:cs typeface="Open Sans Bold"/>
                  <a:sym typeface="Open Sans Bold"/>
                </a:rPr>
                <a:t>20</a:t>
              </a:r>
            </a:p>
          </p:txBody>
        </p:sp>
      </p:grpSp>
      <p:sp>
        <p:nvSpPr>
          <p:cNvPr id="12" name="Freeform 12"/>
          <p:cNvSpPr/>
          <p:nvPr/>
        </p:nvSpPr>
        <p:spPr>
          <a:xfrm>
            <a:off x="14982801" y="5143500"/>
            <a:ext cx="7315200" cy="2477783"/>
          </a:xfrm>
          <a:custGeom>
            <a:avLst/>
            <a:gdLst/>
            <a:ahLst/>
            <a:cxnLst/>
            <a:rect l="l" t="t" r="r" b="b"/>
            <a:pathLst>
              <a:path w="7315200" h="2477783">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13" name="Group 13"/>
          <p:cNvGrpSpPr/>
          <p:nvPr/>
        </p:nvGrpSpPr>
        <p:grpSpPr>
          <a:xfrm>
            <a:off x="1250634" y="2317751"/>
            <a:ext cx="15786731" cy="6403207"/>
            <a:chOff x="0" y="0"/>
            <a:chExt cx="21048975" cy="8537610"/>
          </a:xfrm>
        </p:grpSpPr>
        <p:sp>
          <p:nvSpPr>
            <p:cNvPr id="14" name="Freeform 14" descr="螢幕擷取畫面 2024-12-01 212500.png"/>
            <p:cNvSpPr/>
            <p:nvPr/>
          </p:nvSpPr>
          <p:spPr>
            <a:xfrm>
              <a:off x="12755778" y="0"/>
              <a:ext cx="8293197" cy="8537610"/>
            </a:xfrm>
            <a:custGeom>
              <a:avLst/>
              <a:gdLst/>
              <a:ahLst/>
              <a:cxnLst/>
              <a:rect l="l" t="t" r="r" b="b"/>
              <a:pathLst>
                <a:path w="8293197" h="8537610">
                  <a:moveTo>
                    <a:pt x="0" y="0"/>
                  </a:moveTo>
                  <a:lnTo>
                    <a:pt x="8293197" y="0"/>
                  </a:lnTo>
                  <a:lnTo>
                    <a:pt x="8293197" y="8537610"/>
                  </a:lnTo>
                  <a:lnTo>
                    <a:pt x="0" y="8537610"/>
                  </a:lnTo>
                  <a:lnTo>
                    <a:pt x="0" y="0"/>
                  </a:lnTo>
                  <a:close/>
                </a:path>
              </a:pathLst>
            </a:custGeom>
            <a:blipFill>
              <a:blip r:embed="rId4"/>
              <a:stretch>
                <a:fillRect l="-68859" r="-40637"/>
              </a:stretch>
            </a:blipFill>
          </p:spPr>
        </p:sp>
        <p:sp>
          <p:nvSpPr>
            <p:cNvPr id="15" name="Freeform 15" descr="螢幕擷取畫面 2024-12-01 055806 (1).png"/>
            <p:cNvSpPr/>
            <p:nvPr/>
          </p:nvSpPr>
          <p:spPr>
            <a:xfrm>
              <a:off x="0" y="0"/>
              <a:ext cx="8293197" cy="8537610"/>
            </a:xfrm>
            <a:custGeom>
              <a:avLst/>
              <a:gdLst/>
              <a:ahLst/>
              <a:cxnLst/>
              <a:rect l="l" t="t" r="r" b="b"/>
              <a:pathLst>
                <a:path w="8293197" h="8537610">
                  <a:moveTo>
                    <a:pt x="0" y="0"/>
                  </a:moveTo>
                  <a:lnTo>
                    <a:pt x="8293197" y="0"/>
                  </a:lnTo>
                  <a:lnTo>
                    <a:pt x="8293197" y="8537610"/>
                  </a:lnTo>
                  <a:lnTo>
                    <a:pt x="0" y="8537610"/>
                  </a:lnTo>
                  <a:lnTo>
                    <a:pt x="0" y="0"/>
                  </a:lnTo>
                  <a:close/>
                </a:path>
              </a:pathLst>
            </a:custGeom>
            <a:blipFill>
              <a:blip r:embed="rId5"/>
              <a:stretch>
                <a:fillRect l="-8816"/>
              </a:stretch>
            </a:blipFill>
          </p:spPr>
        </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sp>
        <p:nvSpPr>
          <p:cNvPr id="2" name="Freeform 2"/>
          <p:cNvSpPr/>
          <p:nvPr/>
        </p:nvSpPr>
        <p:spPr>
          <a:xfrm>
            <a:off x="-1145203" y="-402279"/>
            <a:ext cx="7315200" cy="2477783"/>
          </a:xfrm>
          <a:custGeom>
            <a:avLst/>
            <a:gdLst/>
            <a:ahLst/>
            <a:cxnLst/>
            <a:rect l="l" t="t" r="r" b="b"/>
            <a:pathLst>
              <a:path w="7315200" h="2477783">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1236347" y="866775"/>
            <a:ext cx="15815306" cy="1450976"/>
          </a:xfrm>
          <a:prstGeom prst="rect">
            <a:avLst/>
          </a:prstGeom>
        </p:spPr>
        <p:txBody>
          <a:bodyPr lIns="0" tIns="0" rIns="0" bIns="0" rtlCol="0" anchor="t">
            <a:spAutoFit/>
          </a:bodyPr>
          <a:lstStyle/>
          <a:p>
            <a:pPr algn="ctr">
              <a:lnSpc>
                <a:spcPts val="11899"/>
              </a:lnSpc>
            </a:pPr>
            <a:r>
              <a:rPr lang="en-US" sz="8499">
                <a:solidFill>
                  <a:srgbClr val="000000"/>
                </a:solidFill>
                <a:latin typeface="芫荽"/>
                <a:ea typeface="芫荽"/>
                <a:cs typeface="芫荽"/>
                <a:sym typeface="芫荽"/>
              </a:rPr>
              <a:t>實做畫面-一般用戶顯示</a:t>
            </a:r>
          </a:p>
        </p:txBody>
      </p:sp>
      <p:sp>
        <p:nvSpPr>
          <p:cNvPr id="4" name="TextBox 4"/>
          <p:cNvSpPr txBox="1"/>
          <p:nvPr/>
        </p:nvSpPr>
        <p:spPr>
          <a:xfrm>
            <a:off x="5702946" y="8800282"/>
            <a:ext cx="6882108" cy="464820"/>
          </a:xfrm>
          <a:prstGeom prst="rect">
            <a:avLst/>
          </a:prstGeom>
        </p:spPr>
        <p:txBody>
          <a:bodyPr lIns="0" tIns="0" rIns="0" bIns="0" rtlCol="0" anchor="t">
            <a:spAutoFit/>
          </a:bodyPr>
          <a:lstStyle/>
          <a:p>
            <a:pPr algn="ctr">
              <a:lnSpc>
                <a:spcPts val="3779"/>
              </a:lnSpc>
            </a:pPr>
            <a:r>
              <a:rPr lang="en-US" sz="2700">
                <a:solidFill>
                  <a:srgbClr val="000000"/>
                </a:solidFill>
                <a:latin typeface="Alatsi"/>
                <a:ea typeface="Alatsi"/>
                <a:cs typeface="Alatsi"/>
                <a:sym typeface="Alatsi"/>
              </a:rPr>
              <a:t>TCU MI 110級畢業專題</a:t>
            </a:r>
          </a:p>
        </p:txBody>
      </p:sp>
      <p:sp>
        <p:nvSpPr>
          <p:cNvPr id="5" name="AutoShape 5"/>
          <p:cNvSpPr/>
          <p:nvPr/>
        </p:nvSpPr>
        <p:spPr>
          <a:xfrm>
            <a:off x="-260599" y="9061267"/>
            <a:ext cx="7105264" cy="19050"/>
          </a:xfrm>
          <a:prstGeom prst="line">
            <a:avLst/>
          </a:prstGeom>
          <a:ln w="114300" cap="flat">
            <a:solidFill>
              <a:srgbClr val="9FC3D0"/>
            </a:solidFill>
            <a:prstDash val="solid"/>
            <a:headEnd type="none" w="sm" len="sm"/>
            <a:tailEnd type="none" w="sm" len="sm"/>
          </a:ln>
        </p:spPr>
      </p:sp>
      <p:sp>
        <p:nvSpPr>
          <p:cNvPr id="6" name="AutoShape 6"/>
          <p:cNvSpPr/>
          <p:nvPr/>
        </p:nvSpPr>
        <p:spPr>
          <a:xfrm>
            <a:off x="11430169" y="9061267"/>
            <a:ext cx="7105264" cy="19050"/>
          </a:xfrm>
          <a:prstGeom prst="line">
            <a:avLst/>
          </a:prstGeom>
          <a:ln w="114300" cap="flat">
            <a:solidFill>
              <a:srgbClr val="9FC3D0"/>
            </a:solidFill>
            <a:prstDash val="solid"/>
            <a:headEnd type="none" w="sm" len="sm"/>
            <a:tailEnd type="none" w="sm" len="sm"/>
          </a:ln>
        </p:spPr>
      </p:sp>
      <p:grpSp>
        <p:nvGrpSpPr>
          <p:cNvPr id="7" name="Group 7"/>
          <p:cNvGrpSpPr/>
          <p:nvPr/>
        </p:nvGrpSpPr>
        <p:grpSpPr>
          <a:xfrm>
            <a:off x="15859155" y="0"/>
            <a:ext cx="1562612" cy="1673225"/>
            <a:chOff x="0" y="0"/>
            <a:chExt cx="2083482" cy="2230967"/>
          </a:xfrm>
        </p:grpSpPr>
        <p:grpSp>
          <p:nvGrpSpPr>
            <p:cNvPr id="8" name="Group 8"/>
            <p:cNvGrpSpPr/>
            <p:nvPr/>
          </p:nvGrpSpPr>
          <p:grpSpPr>
            <a:xfrm>
              <a:off x="75599" y="0"/>
              <a:ext cx="1932284" cy="2230967"/>
              <a:chOff x="0" y="0"/>
              <a:chExt cx="703982" cy="812800"/>
            </a:xfrm>
          </p:grpSpPr>
          <p:sp>
            <p:nvSpPr>
              <p:cNvPr id="9" name="Freeform 9"/>
              <p:cNvSpPr/>
              <p:nvPr/>
            </p:nvSpPr>
            <p:spPr>
              <a:xfrm>
                <a:off x="0" y="0"/>
                <a:ext cx="703982" cy="812800"/>
              </a:xfrm>
              <a:custGeom>
                <a:avLst/>
                <a:gdLst/>
                <a:ahLst/>
                <a:cxnLst/>
                <a:rect l="l" t="t" r="r" b="b"/>
                <a:pathLst>
                  <a:path w="703982" h="812800">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sp>
          <p:sp>
            <p:nvSpPr>
              <p:cNvPr id="10" name="TextBox 10"/>
              <p:cNvSpPr txBox="1"/>
              <p:nvPr/>
            </p:nvSpPr>
            <p:spPr>
              <a:xfrm>
                <a:off x="0" y="-47625"/>
                <a:ext cx="703982" cy="733425"/>
              </a:xfrm>
              <a:prstGeom prst="rect">
                <a:avLst/>
              </a:prstGeom>
            </p:spPr>
            <p:txBody>
              <a:bodyPr lIns="50800" tIns="50800" rIns="50800" bIns="50800" rtlCol="0" anchor="ctr"/>
              <a:lstStyle/>
              <a:p>
                <a:pPr algn="ctr">
                  <a:lnSpc>
                    <a:spcPts val="2659"/>
                  </a:lnSpc>
                </a:pPr>
                <a:endParaRPr/>
              </a:p>
            </p:txBody>
          </p:sp>
        </p:grpSp>
        <p:sp>
          <p:nvSpPr>
            <p:cNvPr id="11" name="TextBox 11"/>
            <p:cNvSpPr txBox="1"/>
            <p:nvPr/>
          </p:nvSpPr>
          <p:spPr>
            <a:xfrm>
              <a:off x="0" y="437582"/>
              <a:ext cx="2083482" cy="1241504"/>
            </a:xfrm>
            <a:prstGeom prst="rect">
              <a:avLst/>
            </a:prstGeom>
          </p:spPr>
          <p:txBody>
            <a:bodyPr lIns="0" tIns="0" rIns="0" bIns="0" rtlCol="0" anchor="t">
              <a:spAutoFit/>
            </a:bodyPr>
            <a:lstStyle/>
            <a:p>
              <a:pPr algn="ctr">
                <a:lnSpc>
                  <a:spcPts val="7805"/>
                </a:lnSpc>
              </a:pPr>
              <a:r>
                <a:rPr lang="en-US" sz="5575" b="1">
                  <a:solidFill>
                    <a:srgbClr val="000000"/>
                  </a:solidFill>
                  <a:latin typeface="Open Sans Bold"/>
                  <a:ea typeface="Open Sans Bold"/>
                  <a:cs typeface="Open Sans Bold"/>
                  <a:sym typeface="Open Sans Bold"/>
                </a:rPr>
                <a:t>21</a:t>
              </a:r>
            </a:p>
          </p:txBody>
        </p:sp>
      </p:grpSp>
      <p:sp>
        <p:nvSpPr>
          <p:cNvPr id="12" name="Freeform 12"/>
          <p:cNvSpPr/>
          <p:nvPr/>
        </p:nvSpPr>
        <p:spPr>
          <a:xfrm>
            <a:off x="14982801" y="5143500"/>
            <a:ext cx="7315200" cy="2477783"/>
          </a:xfrm>
          <a:custGeom>
            <a:avLst/>
            <a:gdLst/>
            <a:ahLst/>
            <a:cxnLst/>
            <a:rect l="l" t="t" r="r" b="b"/>
            <a:pathLst>
              <a:path w="7315200" h="2477783">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13" name="Group 13"/>
          <p:cNvGrpSpPr/>
          <p:nvPr/>
        </p:nvGrpSpPr>
        <p:grpSpPr>
          <a:xfrm>
            <a:off x="168580" y="2729028"/>
            <a:ext cx="17950840" cy="4291933"/>
            <a:chOff x="0" y="0"/>
            <a:chExt cx="23934453" cy="5722578"/>
          </a:xfrm>
        </p:grpSpPr>
        <p:sp>
          <p:nvSpPr>
            <p:cNvPr id="14" name="Freeform 14" descr="螢幕擷取畫面 2024-12-01 212139.png"/>
            <p:cNvSpPr/>
            <p:nvPr/>
          </p:nvSpPr>
          <p:spPr>
            <a:xfrm>
              <a:off x="0" y="0"/>
              <a:ext cx="11620769" cy="5716522"/>
            </a:xfrm>
            <a:custGeom>
              <a:avLst/>
              <a:gdLst/>
              <a:ahLst/>
              <a:cxnLst/>
              <a:rect l="l" t="t" r="r" b="b"/>
              <a:pathLst>
                <a:path w="11620769" h="5716522">
                  <a:moveTo>
                    <a:pt x="0" y="0"/>
                  </a:moveTo>
                  <a:lnTo>
                    <a:pt x="11620769" y="0"/>
                  </a:lnTo>
                  <a:lnTo>
                    <a:pt x="11620769" y="5716522"/>
                  </a:lnTo>
                  <a:lnTo>
                    <a:pt x="0" y="5716522"/>
                  </a:lnTo>
                  <a:lnTo>
                    <a:pt x="0" y="0"/>
                  </a:lnTo>
                  <a:close/>
                </a:path>
              </a:pathLst>
            </a:custGeom>
            <a:blipFill>
              <a:blip r:embed="rId4"/>
              <a:stretch>
                <a:fillRect/>
              </a:stretch>
            </a:blipFill>
          </p:spPr>
        </p:sp>
        <p:sp>
          <p:nvSpPr>
            <p:cNvPr id="15" name="Freeform 15" descr="螢幕擷取畫面 2024-12-01 212029.png"/>
            <p:cNvSpPr/>
            <p:nvPr/>
          </p:nvSpPr>
          <p:spPr>
            <a:xfrm>
              <a:off x="12313684" y="0"/>
              <a:ext cx="11620769" cy="5722578"/>
            </a:xfrm>
            <a:custGeom>
              <a:avLst/>
              <a:gdLst/>
              <a:ahLst/>
              <a:cxnLst/>
              <a:rect l="l" t="t" r="r" b="b"/>
              <a:pathLst>
                <a:path w="11620769" h="5722578">
                  <a:moveTo>
                    <a:pt x="0" y="0"/>
                  </a:moveTo>
                  <a:lnTo>
                    <a:pt x="11620769" y="0"/>
                  </a:lnTo>
                  <a:lnTo>
                    <a:pt x="11620769" y="5722578"/>
                  </a:lnTo>
                  <a:lnTo>
                    <a:pt x="0" y="5722578"/>
                  </a:lnTo>
                  <a:lnTo>
                    <a:pt x="0" y="0"/>
                  </a:lnTo>
                  <a:close/>
                </a:path>
              </a:pathLst>
            </a:custGeom>
            <a:blipFill>
              <a:blip r:embed="rId5"/>
              <a:stretch>
                <a:fillRect/>
              </a:stretch>
            </a:blipFill>
          </p:spPr>
        </p:sp>
      </p:grpSp>
      <p:sp>
        <p:nvSpPr>
          <p:cNvPr id="16" name="TextBox 16"/>
          <p:cNvSpPr txBox="1"/>
          <p:nvPr/>
        </p:nvSpPr>
        <p:spPr>
          <a:xfrm>
            <a:off x="5144274" y="7564133"/>
            <a:ext cx="7999452" cy="504825"/>
          </a:xfrm>
          <a:prstGeom prst="rect">
            <a:avLst/>
          </a:prstGeom>
        </p:spPr>
        <p:txBody>
          <a:bodyPr lIns="0" tIns="0" rIns="0" bIns="0" rtlCol="0" anchor="t">
            <a:spAutoFit/>
          </a:bodyPr>
          <a:lstStyle/>
          <a:p>
            <a:pPr algn="ctr">
              <a:lnSpc>
                <a:spcPts val="4199"/>
              </a:lnSpc>
              <a:spcBef>
                <a:spcPct val="0"/>
              </a:spcBef>
            </a:pPr>
            <a:r>
              <a:rPr lang="en-US" sz="2999">
                <a:solidFill>
                  <a:srgbClr val="000000"/>
                </a:solidFill>
                <a:latin typeface="Alatsi"/>
                <a:ea typeface="Alatsi"/>
                <a:cs typeface="Alatsi"/>
                <a:sym typeface="Alatsi"/>
              </a:rPr>
              <a:t>若是登入時還未有健檢紀錄，會提醒目前無紀錄</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sp>
        <p:nvSpPr>
          <p:cNvPr id="2" name="Freeform 2"/>
          <p:cNvSpPr/>
          <p:nvPr/>
        </p:nvSpPr>
        <p:spPr>
          <a:xfrm>
            <a:off x="-1145203" y="-402279"/>
            <a:ext cx="7315200" cy="2477783"/>
          </a:xfrm>
          <a:custGeom>
            <a:avLst/>
            <a:gdLst/>
            <a:ahLst/>
            <a:cxnLst/>
            <a:rect l="l" t="t" r="r" b="b"/>
            <a:pathLst>
              <a:path w="7315200" h="2477783">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1236347" y="866775"/>
            <a:ext cx="15815306" cy="1450976"/>
          </a:xfrm>
          <a:prstGeom prst="rect">
            <a:avLst/>
          </a:prstGeom>
        </p:spPr>
        <p:txBody>
          <a:bodyPr lIns="0" tIns="0" rIns="0" bIns="0" rtlCol="0" anchor="t">
            <a:spAutoFit/>
          </a:bodyPr>
          <a:lstStyle/>
          <a:p>
            <a:pPr algn="ctr">
              <a:lnSpc>
                <a:spcPts val="11899"/>
              </a:lnSpc>
            </a:pPr>
            <a:r>
              <a:rPr lang="en-US" sz="8499">
                <a:solidFill>
                  <a:srgbClr val="000000"/>
                </a:solidFill>
                <a:latin typeface="芫荽"/>
                <a:ea typeface="芫荽"/>
                <a:cs typeface="芫荽"/>
                <a:sym typeface="芫荽"/>
              </a:rPr>
              <a:t>實做畫面-醫療人員選單</a:t>
            </a:r>
          </a:p>
        </p:txBody>
      </p:sp>
      <p:sp>
        <p:nvSpPr>
          <p:cNvPr id="4" name="TextBox 4"/>
          <p:cNvSpPr txBox="1"/>
          <p:nvPr/>
        </p:nvSpPr>
        <p:spPr>
          <a:xfrm>
            <a:off x="5702946" y="8800282"/>
            <a:ext cx="6882108" cy="464820"/>
          </a:xfrm>
          <a:prstGeom prst="rect">
            <a:avLst/>
          </a:prstGeom>
        </p:spPr>
        <p:txBody>
          <a:bodyPr lIns="0" tIns="0" rIns="0" bIns="0" rtlCol="0" anchor="t">
            <a:spAutoFit/>
          </a:bodyPr>
          <a:lstStyle/>
          <a:p>
            <a:pPr algn="ctr">
              <a:lnSpc>
                <a:spcPts val="3779"/>
              </a:lnSpc>
            </a:pPr>
            <a:r>
              <a:rPr lang="en-US" sz="2700">
                <a:solidFill>
                  <a:srgbClr val="000000"/>
                </a:solidFill>
                <a:latin typeface="Alatsi"/>
                <a:ea typeface="Alatsi"/>
                <a:cs typeface="Alatsi"/>
                <a:sym typeface="Alatsi"/>
              </a:rPr>
              <a:t>TCU MI 110級畢業專題</a:t>
            </a:r>
          </a:p>
        </p:txBody>
      </p:sp>
      <p:sp>
        <p:nvSpPr>
          <p:cNvPr id="5" name="AutoShape 5"/>
          <p:cNvSpPr/>
          <p:nvPr/>
        </p:nvSpPr>
        <p:spPr>
          <a:xfrm>
            <a:off x="-260599" y="9061267"/>
            <a:ext cx="7105264" cy="19050"/>
          </a:xfrm>
          <a:prstGeom prst="line">
            <a:avLst/>
          </a:prstGeom>
          <a:ln w="114300" cap="flat">
            <a:solidFill>
              <a:srgbClr val="9FC3D0"/>
            </a:solidFill>
            <a:prstDash val="solid"/>
            <a:headEnd type="none" w="sm" len="sm"/>
            <a:tailEnd type="none" w="sm" len="sm"/>
          </a:ln>
        </p:spPr>
      </p:sp>
      <p:sp>
        <p:nvSpPr>
          <p:cNvPr id="6" name="AutoShape 6"/>
          <p:cNvSpPr/>
          <p:nvPr/>
        </p:nvSpPr>
        <p:spPr>
          <a:xfrm>
            <a:off x="11430169" y="9061267"/>
            <a:ext cx="7105264" cy="19050"/>
          </a:xfrm>
          <a:prstGeom prst="line">
            <a:avLst/>
          </a:prstGeom>
          <a:ln w="114300" cap="flat">
            <a:solidFill>
              <a:srgbClr val="9FC3D0"/>
            </a:solidFill>
            <a:prstDash val="solid"/>
            <a:headEnd type="none" w="sm" len="sm"/>
            <a:tailEnd type="none" w="sm" len="sm"/>
          </a:ln>
        </p:spPr>
      </p:sp>
      <p:grpSp>
        <p:nvGrpSpPr>
          <p:cNvPr id="7" name="Group 7"/>
          <p:cNvGrpSpPr/>
          <p:nvPr/>
        </p:nvGrpSpPr>
        <p:grpSpPr>
          <a:xfrm>
            <a:off x="15859155" y="0"/>
            <a:ext cx="1562612" cy="1673225"/>
            <a:chOff x="0" y="0"/>
            <a:chExt cx="2083482" cy="2230967"/>
          </a:xfrm>
        </p:grpSpPr>
        <p:grpSp>
          <p:nvGrpSpPr>
            <p:cNvPr id="8" name="Group 8"/>
            <p:cNvGrpSpPr/>
            <p:nvPr/>
          </p:nvGrpSpPr>
          <p:grpSpPr>
            <a:xfrm>
              <a:off x="75599" y="0"/>
              <a:ext cx="1932284" cy="2230967"/>
              <a:chOff x="0" y="0"/>
              <a:chExt cx="703982" cy="812800"/>
            </a:xfrm>
          </p:grpSpPr>
          <p:sp>
            <p:nvSpPr>
              <p:cNvPr id="9" name="Freeform 9"/>
              <p:cNvSpPr/>
              <p:nvPr/>
            </p:nvSpPr>
            <p:spPr>
              <a:xfrm>
                <a:off x="0" y="0"/>
                <a:ext cx="703982" cy="812800"/>
              </a:xfrm>
              <a:custGeom>
                <a:avLst/>
                <a:gdLst/>
                <a:ahLst/>
                <a:cxnLst/>
                <a:rect l="l" t="t" r="r" b="b"/>
                <a:pathLst>
                  <a:path w="703982" h="812800">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sp>
          <p:sp>
            <p:nvSpPr>
              <p:cNvPr id="10" name="TextBox 10"/>
              <p:cNvSpPr txBox="1"/>
              <p:nvPr/>
            </p:nvSpPr>
            <p:spPr>
              <a:xfrm>
                <a:off x="0" y="-47625"/>
                <a:ext cx="703982" cy="733425"/>
              </a:xfrm>
              <a:prstGeom prst="rect">
                <a:avLst/>
              </a:prstGeom>
            </p:spPr>
            <p:txBody>
              <a:bodyPr lIns="50800" tIns="50800" rIns="50800" bIns="50800" rtlCol="0" anchor="ctr"/>
              <a:lstStyle/>
              <a:p>
                <a:pPr algn="ctr">
                  <a:lnSpc>
                    <a:spcPts val="2659"/>
                  </a:lnSpc>
                </a:pPr>
                <a:endParaRPr/>
              </a:p>
            </p:txBody>
          </p:sp>
        </p:grpSp>
        <p:sp>
          <p:nvSpPr>
            <p:cNvPr id="11" name="TextBox 11"/>
            <p:cNvSpPr txBox="1"/>
            <p:nvPr/>
          </p:nvSpPr>
          <p:spPr>
            <a:xfrm>
              <a:off x="0" y="437582"/>
              <a:ext cx="2083482" cy="1241504"/>
            </a:xfrm>
            <a:prstGeom prst="rect">
              <a:avLst/>
            </a:prstGeom>
          </p:spPr>
          <p:txBody>
            <a:bodyPr lIns="0" tIns="0" rIns="0" bIns="0" rtlCol="0" anchor="t">
              <a:spAutoFit/>
            </a:bodyPr>
            <a:lstStyle/>
            <a:p>
              <a:pPr algn="ctr">
                <a:lnSpc>
                  <a:spcPts val="7805"/>
                </a:lnSpc>
              </a:pPr>
              <a:r>
                <a:rPr lang="en-US" sz="5575" b="1">
                  <a:solidFill>
                    <a:srgbClr val="000000"/>
                  </a:solidFill>
                  <a:latin typeface="Open Sans Bold"/>
                  <a:ea typeface="Open Sans Bold"/>
                  <a:cs typeface="Open Sans Bold"/>
                  <a:sym typeface="Open Sans Bold"/>
                </a:rPr>
                <a:t>22</a:t>
              </a:r>
            </a:p>
          </p:txBody>
        </p:sp>
      </p:grpSp>
      <p:sp>
        <p:nvSpPr>
          <p:cNvPr id="12" name="Freeform 12"/>
          <p:cNvSpPr/>
          <p:nvPr/>
        </p:nvSpPr>
        <p:spPr>
          <a:xfrm>
            <a:off x="14982801" y="5143500"/>
            <a:ext cx="7315200" cy="2477783"/>
          </a:xfrm>
          <a:custGeom>
            <a:avLst/>
            <a:gdLst/>
            <a:ahLst/>
            <a:cxnLst/>
            <a:rect l="l" t="t" r="r" b="b"/>
            <a:pathLst>
              <a:path w="7315200" h="2477783">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3" name="Freeform 13" descr="螢幕擷取畫面 2024-12-01 212528.png"/>
          <p:cNvSpPr/>
          <p:nvPr/>
        </p:nvSpPr>
        <p:spPr>
          <a:xfrm>
            <a:off x="2823257" y="2473405"/>
            <a:ext cx="12641486" cy="6228373"/>
          </a:xfrm>
          <a:custGeom>
            <a:avLst/>
            <a:gdLst/>
            <a:ahLst/>
            <a:cxnLst/>
            <a:rect l="l" t="t" r="r" b="b"/>
            <a:pathLst>
              <a:path w="12641486" h="6228373">
                <a:moveTo>
                  <a:pt x="0" y="0"/>
                </a:moveTo>
                <a:lnTo>
                  <a:pt x="12641486" y="0"/>
                </a:lnTo>
                <a:lnTo>
                  <a:pt x="12641486" y="6228373"/>
                </a:lnTo>
                <a:lnTo>
                  <a:pt x="0" y="6228373"/>
                </a:lnTo>
                <a:lnTo>
                  <a:pt x="0" y="0"/>
                </a:lnTo>
                <a:close/>
              </a:path>
            </a:pathLst>
          </a:custGeom>
          <a:blipFill>
            <a:blip r:embed="rId4"/>
            <a:stretch>
              <a:fillRect/>
            </a:stretch>
          </a:blipFill>
        </p:spPr>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sp>
        <p:nvSpPr>
          <p:cNvPr id="2" name="Freeform 2"/>
          <p:cNvSpPr/>
          <p:nvPr/>
        </p:nvSpPr>
        <p:spPr>
          <a:xfrm>
            <a:off x="-1145203" y="-402279"/>
            <a:ext cx="7315200" cy="2477783"/>
          </a:xfrm>
          <a:custGeom>
            <a:avLst/>
            <a:gdLst/>
            <a:ahLst/>
            <a:cxnLst/>
            <a:rect l="l" t="t" r="r" b="b"/>
            <a:pathLst>
              <a:path w="7315200" h="2477783">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1236347" y="866775"/>
            <a:ext cx="15815306" cy="1450976"/>
          </a:xfrm>
          <a:prstGeom prst="rect">
            <a:avLst/>
          </a:prstGeom>
        </p:spPr>
        <p:txBody>
          <a:bodyPr lIns="0" tIns="0" rIns="0" bIns="0" rtlCol="0" anchor="t">
            <a:spAutoFit/>
          </a:bodyPr>
          <a:lstStyle/>
          <a:p>
            <a:pPr algn="ctr">
              <a:lnSpc>
                <a:spcPts val="11899"/>
              </a:lnSpc>
            </a:pPr>
            <a:r>
              <a:rPr lang="en-US" sz="8499">
                <a:solidFill>
                  <a:srgbClr val="000000"/>
                </a:solidFill>
                <a:latin typeface="芫荽"/>
                <a:ea typeface="芫荽"/>
                <a:cs typeface="芫荽"/>
                <a:sym typeface="芫荽"/>
              </a:rPr>
              <a:t>實做畫面-查詢</a:t>
            </a:r>
          </a:p>
        </p:txBody>
      </p:sp>
      <p:sp>
        <p:nvSpPr>
          <p:cNvPr id="4" name="TextBox 4"/>
          <p:cNvSpPr txBox="1"/>
          <p:nvPr/>
        </p:nvSpPr>
        <p:spPr>
          <a:xfrm>
            <a:off x="5702946" y="8800282"/>
            <a:ext cx="6882108" cy="464820"/>
          </a:xfrm>
          <a:prstGeom prst="rect">
            <a:avLst/>
          </a:prstGeom>
        </p:spPr>
        <p:txBody>
          <a:bodyPr lIns="0" tIns="0" rIns="0" bIns="0" rtlCol="0" anchor="t">
            <a:spAutoFit/>
          </a:bodyPr>
          <a:lstStyle/>
          <a:p>
            <a:pPr algn="ctr">
              <a:lnSpc>
                <a:spcPts val="3779"/>
              </a:lnSpc>
            </a:pPr>
            <a:r>
              <a:rPr lang="en-US" sz="2700">
                <a:solidFill>
                  <a:srgbClr val="000000"/>
                </a:solidFill>
                <a:latin typeface="Alatsi"/>
                <a:ea typeface="Alatsi"/>
                <a:cs typeface="Alatsi"/>
                <a:sym typeface="Alatsi"/>
              </a:rPr>
              <a:t>TCU MI 110級畢業專題</a:t>
            </a:r>
          </a:p>
        </p:txBody>
      </p:sp>
      <p:sp>
        <p:nvSpPr>
          <p:cNvPr id="5" name="AutoShape 5"/>
          <p:cNvSpPr/>
          <p:nvPr/>
        </p:nvSpPr>
        <p:spPr>
          <a:xfrm>
            <a:off x="-260599" y="9061267"/>
            <a:ext cx="7105264" cy="19050"/>
          </a:xfrm>
          <a:prstGeom prst="line">
            <a:avLst/>
          </a:prstGeom>
          <a:ln w="114300" cap="flat">
            <a:solidFill>
              <a:srgbClr val="9FC3D0"/>
            </a:solidFill>
            <a:prstDash val="solid"/>
            <a:headEnd type="none" w="sm" len="sm"/>
            <a:tailEnd type="none" w="sm" len="sm"/>
          </a:ln>
        </p:spPr>
      </p:sp>
      <p:sp>
        <p:nvSpPr>
          <p:cNvPr id="6" name="AutoShape 6"/>
          <p:cNvSpPr/>
          <p:nvPr/>
        </p:nvSpPr>
        <p:spPr>
          <a:xfrm>
            <a:off x="11430169" y="9061267"/>
            <a:ext cx="7105264" cy="19050"/>
          </a:xfrm>
          <a:prstGeom prst="line">
            <a:avLst/>
          </a:prstGeom>
          <a:ln w="114300" cap="flat">
            <a:solidFill>
              <a:srgbClr val="9FC3D0"/>
            </a:solidFill>
            <a:prstDash val="solid"/>
            <a:headEnd type="none" w="sm" len="sm"/>
            <a:tailEnd type="none" w="sm" len="sm"/>
          </a:ln>
        </p:spPr>
      </p:sp>
      <p:grpSp>
        <p:nvGrpSpPr>
          <p:cNvPr id="7" name="Group 7"/>
          <p:cNvGrpSpPr/>
          <p:nvPr/>
        </p:nvGrpSpPr>
        <p:grpSpPr>
          <a:xfrm>
            <a:off x="15859155" y="0"/>
            <a:ext cx="1562612" cy="1673225"/>
            <a:chOff x="0" y="0"/>
            <a:chExt cx="2083482" cy="2230967"/>
          </a:xfrm>
        </p:grpSpPr>
        <p:grpSp>
          <p:nvGrpSpPr>
            <p:cNvPr id="8" name="Group 8"/>
            <p:cNvGrpSpPr/>
            <p:nvPr/>
          </p:nvGrpSpPr>
          <p:grpSpPr>
            <a:xfrm>
              <a:off x="75599" y="0"/>
              <a:ext cx="1932284" cy="2230967"/>
              <a:chOff x="0" y="0"/>
              <a:chExt cx="703982" cy="812800"/>
            </a:xfrm>
          </p:grpSpPr>
          <p:sp>
            <p:nvSpPr>
              <p:cNvPr id="9" name="Freeform 9"/>
              <p:cNvSpPr/>
              <p:nvPr/>
            </p:nvSpPr>
            <p:spPr>
              <a:xfrm>
                <a:off x="0" y="0"/>
                <a:ext cx="703982" cy="812800"/>
              </a:xfrm>
              <a:custGeom>
                <a:avLst/>
                <a:gdLst/>
                <a:ahLst/>
                <a:cxnLst/>
                <a:rect l="l" t="t" r="r" b="b"/>
                <a:pathLst>
                  <a:path w="703982" h="812800">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sp>
          <p:sp>
            <p:nvSpPr>
              <p:cNvPr id="10" name="TextBox 10"/>
              <p:cNvSpPr txBox="1"/>
              <p:nvPr/>
            </p:nvSpPr>
            <p:spPr>
              <a:xfrm>
                <a:off x="0" y="-47625"/>
                <a:ext cx="703982" cy="733425"/>
              </a:xfrm>
              <a:prstGeom prst="rect">
                <a:avLst/>
              </a:prstGeom>
            </p:spPr>
            <p:txBody>
              <a:bodyPr lIns="50800" tIns="50800" rIns="50800" bIns="50800" rtlCol="0" anchor="ctr"/>
              <a:lstStyle/>
              <a:p>
                <a:pPr algn="ctr">
                  <a:lnSpc>
                    <a:spcPts val="2659"/>
                  </a:lnSpc>
                </a:pPr>
                <a:endParaRPr/>
              </a:p>
            </p:txBody>
          </p:sp>
        </p:grpSp>
        <p:sp>
          <p:nvSpPr>
            <p:cNvPr id="11" name="TextBox 11"/>
            <p:cNvSpPr txBox="1"/>
            <p:nvPr/>
          </p:nvSpPr>
          <p:spPr>
            <a:xfrm>
              <a:off x="0" y="437582"/>
              <a:ext cx="2083482" cy="1241504"/>
            </a:xfrm>
            <a:prstGeom prst="rect">
              <a:avLst/>
            </a:prstGeom>
          </p:spPr>
          <p:txBody>
            <a:bodyPr lIns="0" tIns="0" rIns="0" bIns="0" rtlCol="0" anchor="t">
              <a:spAutoFit/>
            </a:bodyPr>
            <a:lstStyle/>
            <a:p>
              <a:pPr algn="ctr">
                <a:lnSpc>
                  <a:spcPts val="7805"/>
                </a:lnSpc>
              </a:pPr>
              <a:r>
                <a:rPr lang="en-US" sz="5575" b="1">
                  <a:solidFill>
                    <a:srgbClr val="000000"/>
                  </a:solidFill>
                  <a:latin typeface="Open Sans Bold"/>
                  <a:ea typeface="Open Sans Bold"/>
                  <a:cs typeface="Open Sans Bold"/>
                  <a:sym typeface="Open Sans Bold"/>
                </a:rPr>
                <a:t>23</a:t>
              </a:r>
            </a:p>
          </p:txBody>
        </p:sp>
      </p:grpSp>
      <p:sp>
        <p:nvSpPr>
          <p:cNvPr id="12" name="Freeform 12"/>
          <p:cNvSpPr/>
          <p:nvPr/>
        </p:nvSpPr>
        <p:spPr>
          <a:xfrm>
            <a:off x="14982801" y="5143500"/>
            <a:ext cx="7315200" cy="2477783"/>
          </a:xfrm>
          <a:custGeom>
            <a:avLst/>
            <a:gdLst/>
            <a:ahLst/>
            <a:cxnLst/>
            <a:rect l="l" t="t" r="r" b="b"/>
            <a:pathLst>
              <a:path w="7315200" h="2477783">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3" name="TextBox 13"/>
          <p:cNvSpPr txBox="1"/>
          <p:nvPr/>
        </p:nvSpPr>
        <p:spPr>
          <a:xfrm>
            <a:off x="4926395" y="8034018"/>
            <a:ext cx="8720435" cy="504825"/>
          </a:xfrm>
          <a:prstGeom prst="rect">
            <a:avLst/>
          </a:prstGeom>
        </p:spPr>
        <p:txBody>
          <a:bodyPr lIns="0" tIns="0" rIns="0" bIns="0" rtlCol="0" anchor="t">
            <a:spAutoFit/>
          </a:bodyPr>
          <a:lstStyle/>
          <a:p>
            <a:pPr algn="ctr">
              <a:lnSpc>
                <a:spcPts val="4199"/>
              </a:lnSpc>
              <a:spcBef>
                <a:spcPct val="0"/>
              </a:spcBef>
            </a:pPr>
            <a:r>
              <a:rPr lang="en-US" sz="2999">
                <a:solidFill>
                  <a:srgbClr val="000000"/>
                </a:solidFill>
                <a:latin typeface="Alatsi"/>
                <a:ea typeface="Alatsi"/>
                <a:cs typeface="Alatsi"/>
                <a:sym typeface="Alatsi"/>
              </a:rPr>
              <a:t>若是輸入無效ID或尚未有紀錄的，一律顯示查詢失敗</a:t>
            </a:r>
          </a:p>
        </p:txBody>
      </p:sp>
      <p:grpSp>
        <p:nvGrpSpPr>
          <p:cNvPr id="14" name="Group 14"/>
          <p:cNvGrpSpPr/>
          <p:nvPr/>
        </p:nvGrpSpPr>
        <p:grpSpPr>
          <a:xfrm>
            <a:off x="236326" y="2527187"/>
            <a:ext cx="17797642" cy="5112299"/>
            <a:chOff x="0" y="0"/>
            <a:chExt cx="23730190" cy="6816398"/>
          </a:xfrm>
        </p:grpSpPr>
        <p:sp>
          <p:nvSpPr>
            <p:cNvPr id="15" name="Freeform 15" descr="螢幕擷取畫面 2024-12-01 212709.png"/>
            <p:cNvSpPr/>
            <p:nvPr/>
          </p:nvSpPr>
          <p:spPr>
            <a:xfrm>
              <a:off x="0" y="36376"/>
              <a:ext cx="4885155" cy="6780022"/>
            </a:xfrm>
            <a:custGeom>
              <a:avLst/>
              <a:gdLst/>
              <a:ahLst/>
              <a:cxnLst/>
              <a:rect l="l" t="t" r="r" b="b"/>
              <a:pathLst>
                <a:path w="4885155" h="6780022">
                  <a:moveTo>
                    <a:pt x="0" y="0"/>
                  </a:moveTo>
                  <a:lnTo>
                    <a:pt x="4885155" y="0"/>
                  </a:lnTo>
                  <a:lnTo>
                    <a:pt x="4885155" y="6780022"/>
                  </a:lnTo>
                  <a:lnTo>
                    <a:pt x="0" y="6780022"/>
                  </a:lnTo>
                  <a:lnTo>
                    <a:pt x="0" y="0"/>
                  </a:lnTo>
                  <a:close/>
                </a:path>
              </a:pathLst>
            </a:custGeom>
            <a:blipFill>
              <a:blip r:embed="rId4"/>
              <a:stretch>
                <a:fillRect l="-90917" r="-90917"/>
              </a:stretch>
            </a:blipFill>
          </p:spPr>
        </p:sp>
        <p:sp>
          <p:nvSpPr>
            <p:cNvPr id="16" name="Freeform 16" descr="螢幕擷取畫面 2024-12-01 225727.png"/>
            <p:cNvSpPr/>
            <p:nvPr/>
          </p:nvSpPr>
          <p:spPr>
            <a:xfrm>
              <a:off x="5095239" y="0"/>
              <a:ext cx="13768109" cy="6772848"/>
            </a:xfrm>
            <a:custGeom>
              <a:avLst/>
              <a:gdLst/>
              <a:ahLst/>
              <a:cxnLst/>
              <a:rect l="l" t="t" r="r" b="b"/>
              <a:pathLst>
                <a:path w="13768109" h="6772848">
                  <a:moveTo>
                    <a:pt x="0" y="0"/>
                  </a:moveTo>
                  <a:lnTo>
                    <a:pt x="13768109" y="0"/>
                  </a:lnTo>
                  <a:lnTo>
                    <a:pt x="13768109" y="6772848"/>
                  </a:lnTo>
                  <a:lnTo>
                    <a:pt x="0" y="6772848"/>
                  </a:lnTo>
                  <a:lnTo>
                    <a:pt x="0" y="0"/>
                  </a:lnTo>
                  <a:close/>
                </a:path>
              </a:pathLst>
            </a:custGeom>
            <a:blipFill>
              <a:blip r:embed="rId5"/>
              <a:stretch>
                <a:fillRect/>
              </a:stretch>
            </a:blipFill>
          </p:spPr>
        </p:sp>
        <p:sp>
          <p:nvSpPr>
            <p:cNvPr id="17" name="Freeform 17" descr="螢幕擷取畫面 2024-12-01 212734.png"/>
            <p:cNvSpPr/>
            <p:nvPr/>
          </p:nvSpPr>
          <p:spPr>
            <a:xfrm>
              <a:off x="19215158" y="36484"/>
              <a:ext cx="4515032" cy="6779914"/>
            </a:xfrm>
            <a:custGeom>
              <a:avLst/>
              <a:gdLst/>
              <a:ahLst/>
              <a:cxnLst/>
              <a:rect l="l" t="t" r="r" b="b"/>
              <a:pathLst>
                <a:path w="4515032" h="6779914">
                  <a:moveTo>
                    <a:pt x="0" y="0"/>
                  </a:moveTo>
                  <a:lnTo>
                    <a:pt x="4515032" y="0"/>
                  </a:lnTo>
                  <a:lnTo>
                    <a:pt x="4515032" y="6779914"/>
                  </a:lnTo>
                  <a:lnTo>
                    <a:pt x="0" y="6779914"/>
                  </a:lnTo>
                  <a:lnTo>
                    <a:pt x="0" y="0"/>
                  </a:lnTo>
                  <a:close/>
                </a:path>
              </a:pathLst>
            </a:custGeom>
            <a:blipFill>
              <a:blip r:embed="rId6"/>
              <a:stretch>
                <a:fillRect l="-104046" r="-100893"/>
              </a:stretch>
            </a:blipFill>
          </p:spPr>
        </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sp>
        <p:nvSpPr>
          <p:cNvPr id="2" name="Freeform 2"/>
          <p:cNvSpPr/>
          <p:nvPr/>
        </p:nvSpPr>
        <p:spPr>
          <a:xfrm>
            <a:off x="-1145203" y="-402279"/>
            <a:ext cx="7315200" cy="2477783"/>
          </a:xfrm>
          <a:custGeom>
            <a:avLst/>
            <a:gdLst/>
            <a:ahLst/>
            <a:cxnLst/>
            <a:rect l="l" t="t" r="r" b="b"/>
            <a:pathLst>
              <a:path w="7315200" h="2477783">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1236347" y="866775"/>
            <a:ext cx="15815306" cy="1450976"/>
          </a:xfrm>
          <a:prstGeom prst="rect">
            <a:avLst/>
          </a:prstGeom>
        </p:spPr>
        <p:txBody>
          <a:bodyPr lIns="0" tIns="0" rIns="0" bIns="0" rtlCol="0" anchor="t">
            <a:spAutoFit/>
          </a:bodyPr>
          <a:lstStyle/>
          <a:p>
            <a:pPr algn="ctr">
              <a:lnSpc>
                <a:spcPts val="11899"/>
              </a:lnSpc>
            </a:pPr>
            <a:r>
              <a:rPr lang="en-US" sz="8499">
                <a:solidFill>
                  <a:srgbClr val="000000"/>
                </a:solidFill>
                <a:latin typeface="芫荽"/>
                <a:ea typeface="芫荽"/>
                <a:cs typeface="芫荽"/>
                <a:sym typeface="芫荽"/>
              </a:rPr>
              <a:t>實做畫面-新增</a:t>
            </a:r>
          </a:p>
        </p:txBody>
      </p:sp>
      <p:sp>
        <p:nvSpPr>
          <p:cNvPr id="4" name="TextBox 4"/>
          <p:cNvSpPr txBox="1"/>
          <p:nvPr/>
        </p:nvSpPr>
        <p:spPr>
          <a:xfrm>
            <a:off x="5702946" y="8800282"/>
            <a:ext cx="6882108" cy="464820"/>
          </a:xfrm>
          <a:prstGeom prst="rect">
            <a:avLst/>
          </a:prstGeom>
        </p:spPr>
        <p:txBody>
          <a:bodyPr lIns="0" tIns="0" rIns="0" bIns="0" rtlCol="0" anchor="t">
            <a:spAutoFit/>
          </a:bodyPr>
          <a:lstStyle/>
          <a:p>
            <a:pPr algn="ctr">
              <a:lnSpc>
                <a:spcPts val="3779"/>
              </a:lnSpc>
            </a:pPr>
            <a:r>
              <a:rPr lang="en-US" sz="2700">
                <a:solidFill>
                  <a:srgbClr val="000000"/>
                </a:solidFill>
                <a:latin typeface="Alatsi"/>
                <a:ea typeface="Alatsi"/>
                <a:cs typeface="Alatsi"/>
                <a:sym typeface="Alatsi"/>
              </a:rPr>
              <a:t>TCU MI 110級畢業專題</a:t>
            </a:r>
          </a:p>
        </p:txBody>
      </p:sp>
      <p:sp>
        <p:nvSpPr>
          <p:cNvPr id="5" name="AutoShape 5"/>
          <p:cNvSpPr/>
          <p:nvPr/>
        </p:nvSpPr>
        <p:spPr>
          <a:xfrm>
            <a:off x="-260599" y="9061267"/>
            <a:ext cx="7105264" cy="19050"/>
          </a:xfrm>
          <a:prstGeom prst="line">
            <a:avLst/>
          </a:prstGeom>
          <a:ln w="114300" cap="flat">
            <a:solidFill>
              <a:srgbClr val="9FC3D0"/>
            </a:solidFill>
            <a:prstDash val="solid"/>
            <a:headEnd type="none" w="sm" len="sm"/>
            <a:tailEnd type="none" w="sm" len="sm"/>
          </a:ln>
        </p:spPr>
      </p:sp>
      <p:sp>
        <p:nvSpPr>
          <p:cNvPr id="6" name="AutoShape 6"/>
          <p:cNvSpPr/>
          <p:nvPr/>
        </p:nvSpPr>
        <p:spPr>
          <a:xfrm>
            <a:off x="11430169" y="9061267"/>
            <a:ext cx="7105264" cy="19050"/>
          </a:xfrm>
          <a:prstGeom prst="line">
            <a:avLst/>
          </a:prstGeom>
          <a:ln w="114300" cap="flat">
            <a:solidFill>
              <a:srgbClr val="9FC3D0"/>
            </a:solidFill>
            <a:prstDash val="solid"/>
            <a:headEnd type="none" w="sm" len="sm"/>
            <a:tailEnd type="none" w="sm" len="sm"/>
          </a:ln>
        </p:spPr>
      </p:sp>
      <p:grpSp>
        <p:nvGrpSpPr>
          <p:cNvPr id="7" name="Group 7"/>
          <p:cNvGrpSpPr/>
          <p:nvPr/>
        </p:nvGrpSpPr>
        <p:grpSpPr>
          <a:xfrm>
            <a:off x="15859155" y="0"/>
            <a:ext cx="1562612" cy="1673225"/>
            <a:chOff x="0" y="0"/>
            <a:chExt cx="2083482" cy="2230967"/>
          </a:xfrm>
        </p:grpSpPr>
        <p:grpSp>
          <p:nvGrpSpPr>
            <p:cNvPr id="8" name="Group 8"/>
            <p:cNvGrpSpPr/>
            <p:nvPr/>
          </p:nvGrpSpPr>
          <p:grpSpPr>
            <a:xfrm>
              <a:off x="75599" y="0"/>
              <a:ext cx="1932284" cy="2230967"/>
              <a:chOff x="0" y="0"/>
              <a:chExt cx="703982" cy="812800"/>
            </a:xfrm>
          </p:grpSpPr>
          <p:sp>
            <p:nvSpPr>
              <p:cNvPr id="9" name="Freeform 9"/>
              <p:cNvSpPr/>
              <p:nvPr/>
            </p:nvSpPr>
            <p:spPr>
              <a:xfrm>
                <a:off x="0" y="0"/>
                <a:ext cx="703982" cy="812800"/>
              </a:xfrm>
              <a:custGeom>
                <a:avLst/>
                <a:gdLst/>
                <a:ahLst/>
                <a:cxnLst/>
                <a:rect l="l" t="t" r="r" b="b"/>
                <a:pathLst>
                  <a:path w="703982" h="812800">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sp>
          <p:sp>
            <p:nvSpPr>
              <p:cNvPr id="10" name="TextBox 10"/>
              <p:cNvSpPr txBox="1"/>
              <p:nvPr/>
            </p:nvSpPr>
            <p:spPr>
              <a:xfrm>
                <a:off x="0" y="-47625"/>
                <a:ext cx="703982" cy="733425"/>
              </a:xfrm>
              <a:prstGeom prst="rect">
                <a:avLst/>
              </a:prstGeom>
            </p:spPr>
            <p:txBody>
              <a:bodyPr lIns="50800" tIns="50800" rIns="50800" bIns="50800" rtlCol="0" anchor="ctr"/>
              <a:lstStyle/>
              <a:p>
                <a:pPr algn="ctr">
                  <a:lnSpc>
                    <a:spcPts val="2659"/>
                  </a:lnSpc>
                </a:pPr>
                <a:endParaRPr/>
              </a:p>
            </p:txBody>
          </p:sp>
        </p:grpSp>
        <p:sp>
          <p:nvSpPr>
            <p:cNvPr id="11" name="TextBox 11"/>
            <p:cNvSpPr txBox="1"/>
            <p:nvPr/>
          </p:nvSpPr>
          <p:spPr>
            <a:xfrm>
              <a:off x="0" y="437582"/>
              <a:ext cx="2083482" cy="1241504"/>
            </a:xfrm>
            <a:prstGeom prst="rect">
              <a:avLst/>
            </a:prstGeom>
          </p:spPr>
          <p:txBody>
            <a:bodyPr lIns="0" tIns="0" rIns="0" bIns="0" rtlCol="0" anchor="t">
              <a:spAutoFit/>
            </a:bodyPr>
            <a:lstStyle/>
            <a:p>
              <a:pPr algn="ctr">
                <a:lnSpc>
                  <a:spcPts val="7805"/>
                </a:lnSpc>
              </a:pPr>
              <a:r>
                <a:rPr lang="en-US" sz="5575" b="1">
                  <a:solidFill>
                    <a:srgbClr val="000000"/>
                  </a:solidFill>
                  <a:latin typeface="Open Sans Bold"/>
                  <a:ea typeface="Open Sans Bold"/>
                  <a:cs typeface="Open Sans Bold"/>
                  <a:sym typeface="Open Sans Bold"/>
                </a:rPr>
                <a:t>24</a:t>
              </a:r>
            </a:p>
          </p:txBody>
        </p:sp>
      </p:grpSp>
      <p:sp>
        <p:nvSpPr>
          <p:cNvPr id="12" name="Freeform 12"/>
          <p:cNvSpPr/>
          <p:nvPr/>
        </p:nvSpPr>
        <p:spPr>
          <a:xfrm>
            <a:off x="14982801" y="5143500"/>
            <a:ext cx="7315200" cy="2477783"/>
          </a:xfrm>
          <a:custGeom>
            <a:avLst/>
            <a:gdLst/>
            <a:ahLst/>
            <a:cxnLst/>
            <a:rect l="l" t="t" r="r" b="b"/>
            <a:pathLst>
              <a:path w="7315200" h="2477783">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3" name="TextBox 13"/>
          <p:cNvSpPr txBox="1"/>
          <p:nvPr/>
        </p:nvSpPr>
        <p:spPr>
          <a:xfrm>
            <a:off x="4926395" y="8034018"/>
            <a:ext cx="8720435" cy="504825"/>
          </a:xfrm>
          <a:prstGeom prst="rect">
            <a:avLst/>
          </a:prstGeom>
        </p:spPr>
        <p:txBody>
          <a:bodyPr lIns="0" tIns="0" rIns="0" bIns="0" rtlCol="0" anchor="t">
            <a:spAutoFit/>
          </a:bodyPr>
          <a:lstStyle/>
          <a:p>
            <a:pPr algn="ctr">
              <a:lnSpc>
                <a:spcPts val="4199"/>
              </a:lnSpc>
              <a:spcBef>
                <a:spcPct val="0"/>
              </a:spcBef>
            </a:pPr>
            <a:r>
              <a:rPr lang="en-US" sz="2999">
                <a:solidFill>
                  <a:srgbClr val="000000"/>
                </a:solidFill>
                <a:latin typeface="Alatsi"/>
                <a:ea typeface="Alatsi"/>
                <a:cs typeface="Alatsi"/>
                <a:sym typeface="Alatsi"/>
              </a:rPr>
              <a:t>新增時會確保填寫到全部欄位，並且檢查ID是否有效</a:t>
            </a:r>
          </a:p>
        </p:txBody>
      </p:sp>
      <p:sp>
        <p:nvSpPr>
          <p:cNvPr id="14" name="Freeform 14" descr="螢幕擷取畫面 2024-12-01 212852.png"/>
          <p:cNvSpPr/>
          <p:nvPr/>
        </p:nvSpPr>
        <p:spPr>
          <a:xfrm>
            <a:off x="3671999" y="2366781"/>
            <a:ext cx="10944002" cy="5395011"/>
          </a:xfrm>
          <a:custGeom>
            <a:avLst/>
            <a:gdLst/>
            <a:ahLst/>
            <a:cxnLst/>
            <a:rect l="l" t="t" r="r" b="b"/>
            <a:pathLst>
              <a:path w="10944002" h="5395011">
                <a:moveTo>
                  <a:pt x="0" y="0"/>
                </a:moveTo>
                <a:lnTo>
                  <a:pt x="10944002" y="0"/>
                </a:lnTo>
                <a:lnTo>
                  <a:pt x="10944002" y="5395011"/>
                </a:lnTo>
                <a:lnTo>
                  <a:pt x="0" y="5395011"/>
                </a:lnTo>
                <a:lnTo>
                  <a:pt x="0" y="0"/>
                </a:lnTo>
                <a:close/>
              </a:path>
            </a:pathLst>
          </a:custGeom>
          <a:blipFill>
            <a:blip r:embed="rId4"/>
            <a:stretch>
              <a:fillRect/>
            </a:stretch>
          </a:blipFill>
        </p:spPr>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sp>
        <p:nvSpPr>
          <p:cNvPr id="2" name="TextBox 2"/>
          <p:cNvSpPr txBox="1"/>
          <p:nvPr/>
        </p:nvSpPr>
        <p:spPr>
          <a:xfrm>
            <a:off x="5702946" y="8800282"/>
            <a:ext cx="6882108" cy="464820"/>
          </a:xfrm>
          <a:prstGeom prst="rect">
            <a:avLst/>
          </a:prstGeom>
        </p:spPr>
        <p:txBody>
          <a:bodyPr lIns="0" tIns="0" rIns="0" bIns="0" rtlCol="0" anchor="t">
            <a:spAutoFit/>
          </a:bodyPr>
          <a:lstStyle/>
          <a:p>
            <a:pPr algn="ctr">
              <a:lnSpc>
                <a:spcPts val="3779"/>
              </a:lnSpc>
            </a:pPr>
            <a:r>
              <a:rPr lang="en-US" sz="2700">
                <a:solidFill>
                  <a:srgbClr val="000000"/>
                </a:solidFill>
                <a:latin typeface="Alatsi"/>
                <a:ea typeface="Alatsi"/>
                <a:cs typeface="Alatsi"/>
                <a:sym typeface="Alatsi"/>
              </a:rPr>
              <a:t>TCU MI 110級畢業專題</a:t>
            </a:r>
          </a:p>
        </p:txBody>
      </p:sp>
      <p:sp>
        <p:nvSpPr>
          <p:cNvPr id="3" name="AutoShape 3"/>
          <p:cNvSpPr/>
          <p:nvPr/>
        </p:nvSpPr>
        <p:spPr>
          <a:xfrm>
            <a:off x="-260599" y="9061267"/>
            <a:ext cx="7105264" cy="19050"/>
          </a:xfrm>
          <a:prstGeom prst="line">
            <a:avLst/>
          </a:prstGeom>
          <a:ln w="114300" cap="flat">
            <a:solidFill>
              <a:srgbClr val="9FC3D0"/>
            </a:solidFill>
            <a:prstDash val="solid"/>
            <a:headEnd type="none" w="sm" len="sm"/>
            <a:tailEnd type="none" w="sm" len="sm"/>
          </a:ln>
        </p:spPr>
      </p:sp>
      <p:sp>
        <p:nvSpPr>
          <p:cNvPr id="4" name="AutoShape 4"/>
          <p:cNvSpPr/>
          <p:nvPr/>
        </p:nvSpPr>
        <p:spPr>
          <a:xfrm>
            <a:off x="11430169" y="9061267"/>
            <a:ext cx="7105264" cy="19050"/>
          </a:xfrm>
          <a:prstGeom prst="line">
            <a:avLst/>
          </a:prstGeom>
          <a:ln w="114300" cap="flat">
            <a:solidFill>
              <a:srgbClr val="9FC3D0"/>
            </a:solidFill>
            <a:prstDash val="solid"/>
            <a:headEnd type="none" w="sm" len="sm"/>
            <a:tailEnd type="none" w="sm" len="sm"/>
          </a:ln>
        </p:spPr>
      </p:sp>
      <p:sp>
        <p:nvSpPr>
          <p:cNvPr id="5" name="Freeform 5"/>
          <p:cNvSpPr/>
          <p:nvPr/>
        </p:nvSpPr>
        <p:spPr>
          <a:xfrm>
            <a:off x="12982861" y="5945563"/>
            <a:ext cx="7315200" cy="2477783"/>
          </a:xfrm>
          <a:custGeom>
            <a:avLst/>
            <a:gdLst/>
            <a:ahLst/>
            <a:cxnLst/>
            <a:rect l="l" t="t" r="r" b="b"/>
            <a:pathLst>
              <a:path w="7315200" h="2477783">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6" name="Group 6"/>
          <p:cNvGrpSpPr/>
          <p:nvPr/>
        </p:nvGrpSpPr>
        <p:grpSpPr>
          <a:xfrm>
            <a:off x="15859155" y="0"/>
            <a:ext cx="1562612" cy="1673225"/>
            <a:chOff x="0" y="0"/>
            <a:chExt cx="2083482" cy="2230967"/>
          </a:xfrm>
        </p:grpSpPr>
        <p:grpSp>
          <p:nvGrpSpPr>
            <p:cNvPr id="7" name="Group 7"/>
            <p:cNvGrpSpPr/>
            <p:nvPr/>
          </p:nvGrpSpPr>
          <p:grpSpPr>
            <a:xfrm>
              <a:off x="75599" y="0"/>
              <a:ext cx="1932284" cy="2230967"/>
              <a:chOff x="0" y="0"/>
              <a:chExt cx="703982" cy="812800"/>
            </a:xfrm>
          </p:grpSpPr>
          <p:sp>
            <p:nvSpPr>
              <p:cNvPr id="8" name="Freeform 8"/>
              <p:cNvSpPr/>
              <p:nvPr/>
            </p:nvSpPr>
            <p:spPr>
              <a:xfrm>
                <a:off x="0" y="0"/>
                <a:ext cx="703982" cy="812800"/>
              </a:xfrm>
              <a:custGeom>
                <a:avLst/>
                <a:gdLst/>
                <a:ahLst/>
                <a:cxnLst/>
                <a:rect l="l" t="t" r="r" b="b"/>
                <a:pathLst>
                  <a:path w="703982" h="812800">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sp>
          <p:sp>
            <p:nvSpPr>
              <p:cNvPr id="9" name="TextBox 9"/>
              <p:cNvSpPr txBox="1"/>
              <p:nvPr/>
            </p:nvSpPr>
            <p:spPr>
              <a:xfrm>
                <a:off x="0" y="-47625"/>
                <a:ext cx="703982" cy="733425"/>
              </a:xfrm>
              <a:prstGeom prst="rect">
                <a:avLst/>
              </a:prstGeom>
            </p:spPr>
            <p:txBody>
              <a:bodyPr lIns="50800" tIns="50800" rIns="50800" bIns="50800" rtlCol="0" anchor="ctr"/>
              <a:lstStyle/>
              <a:p>
                <a:pPr algn="ctr">
                  <a:lnSpc>
                    <a:spcPts val="2659"/>
                  </a:lnSpc>
                </a:pPr>
                <a:endParaRPr/>
              </a:p>
            </p:txBody>
          </p:sp>
        </p:grpSp>
        <p:sp>
          <p:nvSpPr>
            <p:cNvPr id="10" name="TextBox 10"/>
            <p:cNvSpPr txBox="1"/>
            <p:nvPr/>
          </p:nvSpPr>
          <p:spPr>
            <a:xfrm>
              <a:off x="0" y="437582"/>
              <a:ext cx="2083482" cy="1241504"/>
            </a:xfrm>
            <a:prstGeom prst="rect">
              <a:avLst/>
            </a:prstGeom>
          </p:spPr>
          <p:txBody>
            <a:bodyPr lIns="0" tIns="0" rIns="0" bIns="0" rtlCol="0" anchor="t">
              <a:spAutoFit/>
            </a:bodyPr>
            <a:lstStyle/>
            <a:p>
              <a:pPr algn="ctr">
                <a:lnSpc>
                  <a:spcPts val="7805"/>
                </a:lnSpc>
              </a:pPr>
              <a:r>
                <a:rPr lang="en-US" sz="5575" b="1">
                  <a:solidFill>
                    <a:srgbClr val="000000"/>
                  </a:solidFill>
                  <a:latin typeface="Open Sans Bold"/>
                  <a:ea typeface="Open Sans Bold"/>
                  <a:cs typeface="Open Sans Bold"/>
                  <a:sym typeface="Open Sans Bold"/>
                </a:rPr>
                <a:t>25</a:t>
              </a:r>
            </a:p>
          </p:txBody>
        </p:sp>
      </p:grpSp>
      <p:sp>
        <p:nvSpPr>
          <p:cNvPr id="11" name="TextBox 11"/>
          <p:cNvSpPr txBox="1"/>
          <p:nvPr/>
        </p:nvSpPr>
        <p:spPr>
          <a:xfrm>
            <a:off x="3679044" y="866775"/>
            <a:ext cx="10929913" cy="1450976"/>
          </a:xfrm>
          <a:prstGeom prst="rect">
            <a:avLst/>
          </a:prstGeom>
        </p:spPr>
        <p:txBody>
          <a:bodyPr lIns="0" tIns="0" rIns="0" bIns="0" rtlCol="0" anchor="t">
            <a:spAutoFit/>
          </a:bodyPr>
          <a:lstStyle/>
          <a:p>
            <a:pPr algn="ctr">
              <a:lnSpc>
                <a:spcPts val="11899"/>
              </a:lnSpc>
            </a:pPr>
            <a:r>
              <a:rPr lang="en-US" sz="8499">
                <a:solidFill>
                  <a:srgbClr val="000000"/>
                </a:solidFill>
                <a:latin typeface="芫荽"/>
                <a:ea typeface="芫荽"/>
                <a:cs typeface="芫荽"/>
                <a:sym typeface="芫荽"/>
              </a:rPr>
              <a:t>資料庫-ER MODEL</a:t>
            </a:r>
          </a:p>
        </p:txBody>
      </p:sp>
      <p:sp>
        <p:nvSpPr>
          <p:cNvPr id="12" name="Freeform 12"/>
          <p:cNvSpPr/>
          <p:nvPr/>
        </p:nvSpPr>
        <p:spPr>
          <a:xfrm>
            <a:off x="-3009325" y="-402279"/>
            <a:ext cx="7315200" cy="2477783"/>
          </a:xfrm>
          <a:custGeom>
            <a:avLst/>
            <a:gdLst/>
            <a:ahLst/>
            <a:cxnLst/>
            <a:rect l="l" t="t" r="r" b="b"/>
            <a:pathLst>
              <a:path w="7315200" h="2477783">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13" name="Group 13"/>
          <p:cNvGrpSpPr/>
          <p:nvPr/>
        </p:nvGrpSpPr>
        <p:grpSpPr>
          <a:xfrm>
            <a:off x="1675362" y="2302390"/>
            <a:ext cx="14937276" cy="6404357"/>
            <a:chOff x="0" y="0"/>
            <a:chExt cx="19916368" cy="8539143"/>
          </a:xfrm>
        </p:grpSpPr>
        <p:sp>
          <p:nvSpPr>
            <p:cNvPr id="14" name="Freeform 14"/>
            <p:cNvSpPr/>
            <p:nvPr/>
          </p:nvSpPr>
          <p:spPr>
            <a:xfrm>
              <a:off x="0" y="0"/>
              <a:ext cx="19916368" cy="8539143"/>
            </a:xfrm>
            <a:custGeom>
              <a:avLst/>
              <a:gdLst/>
              <a:ahLst/>
              <a:cxnLst/>
              <a:rect l="l" t="t" r="r" b="b"/>
              <a:pathLst>
                <a:path w="19916368" h="8539143">
                  <a:moveTo>
                    <a:pt x="0" y="0"/>
                  </a:moveTo>
                  <a:lnTo>
                    <a:pt x="19916368" y="0"/>
                  </a:lnTo>
                  <a:lnTo>
                    <a:pt x="19916368" y="8539143"/>
                  </a:lnTo>
                  <a:lnTo>
                    <a:pt x="0" y="8539143"/>
                  </a:lnTo>
                  <a:lnTo>
                    <a:pt x="0" y="0"/>
                  </a:lnTo>
                  <a:close/>
                </a:path>
              </a:pathLst>
            </a:custGeom>
            <a:blipFill>
              <a:blip r:embed="rId4"/>
              <a:stretch>
                <a:fillRect/>
              </a:stretch>
            </a:blipFill>
          </p:spPr>
        </p:sp>
        <p:sp>
          <p:nvSpPr>
            <p:cNvPr id="15" name="AutoShape 15"/>
            <p:cNvSpPr/>
            <p:nvPr/>
          </p:nvSpPr>
          <p:spPr>
            <a:xfrm>
              <a:off x="8454200" y="1459033"/>
              <a:ext cx="5374143" cy="0"/>
            </a:xfrm>
            <a:prstGeom prst="line">
              <a:avLst/>
            </a:prstGeom>
            <a:ln w="654656" cap="flat">
              <a:solidFill>
                <a:srgbClr val="A23A19">
                  <a:alpha val="21961"/>
                </a:srgbClr>
              </a:solidFill>
              <a:prstDash val="solid"/>
              <a:headEnd type="none" w="sm" len="sm"/>
              <a:tailEnd type="none" w="sm" len="sm"/>
            </a:ln>
          </p:spPr>
        </p:sp>
        <p:sp>
          <p:nvSpPr>
            <p:cNvPr id="16" name="AutoShape 16"/>
            <p:cNvSpPr/>
            <p:nvPr/>
          </p:nvSpPr>
          <p:spPr>
            <a:xfrm>
              <a:off x="197615" y="2026648"/>
              <a:ext cx="6932689" cy="0"/>
            </a:xfrm>
            <a:prstGeom prst="line">
              <a:avLst/>
            </a:prstGeom>
            <a:ln w="654656" cap="flat">
              <a:solidFill>
                <a:srgbClr val="A23A19">
                  <a:alpha val="21961"/>
                </a:srgbClr>
              </a:solidFill>
              <a:prstDash val="solid"/>
              <a:headEnd type="none" w="sm" len="sm"/>
              <a:tailEnd type="none" w="sm" len="sm"/>
            </a:ln>
          </p:spPr>
        </p:sp>
        <p:sp>
          <p:nvSpPr>
            <p:cNvPr id="17" name="AutoShape 17"/>
            <p:cNvSpPr/>
            <p:nvPr/>
          </p:nvSpPr>
          <p:spPr>
            <a:xfrm>
              <a:off x="14696354" y="1459033"/>
              <a:ext cx="5008751" cy="0"/>
            </a:xfrm>
            <a:prstGeom prst="line">
              <a:avLst/>
            </a:prstGeom>
            <a:ln w="654656" cap="flat">
              <a:solidFill>
                <a:srgbClr val="A23A19">
                  <a:alpha val="21961"/>
                </a:srgbClr>
              </a:solidFill>
              <a:prstDash val="solid"/>
              <a:headEnd type="none" w="sm" len="sm"/>
              <a:tailEnd type="none" w="sm" len="sm"/>
            </a:ln>
          </p:spPr>
        </p:sp>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sp>
        <p:nvSpPr>
          <p:cNvPr id="2" name="TextBox 2"/>
          <p:cNvSpPr txBox="1"/>
          <p:nvPr/>
        </p:nvSpPr>
        <p:spPr>
          <a:xfrm>
            <a:off x="5702946" y="8800282"/>
            <a:ext cx="6882108" cy="464820"/>
          </a:xfrm>
          <a:prstGeom prst="rect">
            <a:avLst/>
          </a:prstGeom>
        </p:spPr>
        <p:txBody>
          <a:bodyPr lIns="0" tIns="0" rIns="0" bIns="0" rtlCol="0" anchor="t">
            <a:spAutoFit/>
          </a:bodyPr>
          <a:lstStyle/>
          <a:p>
            <a:pPr algn="ctr">
              <a:lnSpc>
                <a:spcPts val="3779"/>
              </a:lnSpc>
            </a:pPr>
            <a:r>
              <a:rPr lang="en-US" sz="2700">
                <a:solidFill>
                  <a:srgbClr val="000000"/>
                </a:solidFill>
                <a:latin typeface="Alatsi"/>
                <a:ea typeface="Alatsi"/>
                <a:cs typeface="Alatsi"/>
                <a:sym typeface="Alatsi"/>
              </a:rPr>
              <a:t>TCU MI 110級畢業專題</a:t>
            </a:r>
          </a:p>
        </p:txBody>
      </p:sp>
      <p:sp>
        <p:nvSpPr>
          <p:cNvPr id="3" name="AutoShape 3"/>
          <p:cNvSpPr/>
          <p:nvPr/>
        </p:nvSpPr>
        <p:spPr>
          <a:xfrm>
            <a:off x="-260599" y="9061267"/>
            <a:ext cx="7105264" cy="19050"/>
          </a:xfrm>
          <a:prstGeom prst="line">
            <a:avLst/>
          </a:prstGeom>
          <a:ln w="114300" cap="flat">
            <a:solidFill>
              <a:srgbClr val="9FC3D0"/>
            </a:solidFill>
            <a:prstDash val="solid"/>
            <a:headEnd type="none" w="sm" len="sm"/>
            <a:tailEnd type="none" w="sm" len="sm"/>
          </a:ln>
        </p:spPr>
      </p:sp>
      <p:sp>
        <p:nvSpPr>
          <p:cNvPr id="4" name="AutoShape 4"/>
          <p:cNvSpPr/>
          <p:nvPr/>
        </p:nvSpPr>
        <p:spPr>
          <a:xfrm>
            <a:off x="11430169" y="9061267"/>
            <a:ext cx="7105264" cy="19050"/>
          </a:xfrm>
          <a:prstGeom prst="line">
            <a:avLst/>
          </a:prstGeom>
          <a:ln w="114300" cap="flat">
            <a:solidFill>
              <a:srgbClr val="9FC3D0"/>
            </a:solidFill>
            <a:prstDash val="solid"/>
            <a:headEnd type="none" w="sm" len="sm"/>
            <a:tailEnd type="none" w="sm" len="sm"/>
          </a:ln>
        </p:spPr>
      </p:sp>
      <p:sp>
        <p:nvSpPr>
          <p:cNvPr id="5" name="Freeform 5"/>
          <p:cNvSpPr/>
          <p:nvPr/>
        </p:nvSpPr>
        <p:spPr>
          <a:xfrm>
            <a:off x="12982861" y="5945563"/>
            <a:ext cx="7315200" cy="2477783"/>
          </a:xfrm>
          <a:custGeom>
            <a:avLst/>
            <a:gdLst/>
            <a:ahLst/>
            <a:cxnLst/>
            <a:rect l="l" t="t" r="r" b="b"/>
            <a:pathLst>
              <a:path w="7315200" h="2477783">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6" name="Group 6"/>
          <p:cNvGrpSpPr/>
          <p:nvPr/>
        </p:nvGrpSpPr>
        <p:grpSpPr>
          <a:xfrm>
            <a:off x="15859155" y="0"/>
            <a:ext cx="1562612" cy="1673225"/>
            <a:chOff x="0" y="0"/>
            <a:chExt cx="2083482" cy="2230967"/>
          </a:xfrm>
        </p:grpSpPr>
        <p:grpSp>
          <p:nvGrpSpPr>
            <p:cNvPr id="7" name="Group 7"/>
            <p:cNvGrpSpPr/>
            <p:nvPr/>
          </p:nvGrpSpPr>
          <p:grpSpPr>
            <a:xfrm>
              <a:off x="75599" y="0"/>
              <a:ext cx="1932284" cy="2230967"/>
              <a:chOff x="0" y="0"/>
              <a:chExt cx="703982" cy="812800"/>
            </a:xfrm>
          </p:grpSpPr>
          <p:sp>
            <p:nvSpPr>
              <p:cNvPr id="8" name="Freeform 8"/>
              <p:cNvSpPr/>
              <p:nvPr/>
            </p:nvSpPr>
            <p:spPr>
              <a:xfrm>
                <a:off x="0" y="0"/>
                <a:ext cx="703982" cy="812800"/>
              </a:xfrm>
              <a:custGeom>
                <a:avLst/>
                <a:gdLst/>
                <a:ahLst/>
                <a:cxnLst/>
                <a:rect l="l" t="t" r="r" b="b"/>
                <a:pathLst>
                  <a:path w="703982" h="812800">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sp>
          <p:sp>
            <p:nvSpPr>
              <p:cNvPr id="9" name="TextBox 9"/>
              <p:cNvSpPr txBox="1"/>
              <p:nvPr/>
            </p:nvSpPr>
            <p:spPr>
              <a:xfrm>
                <a:off x="0" y="-47625"/>
                <a:ext cx="703982" cy="733425"/>
              </a:xfrm>
              <a:prstGeom prst="rect">
                <a:avLst/>
              </a:prstGeom>
            </p:spPr>
            <p:txBody>
              <a:bodyPr lIns="50800" tIns="50800" rIns="50800" bIns="50800" rtlCol="0" anchor="ctr"/>
              <a:lstStyle/>
              <a:p>
                <a:pPr algn="ctr">
                  <a:lnSpc>
                    <a:spcPts val="2659"/>
                  </a:lnSpc>
                </a:pPr>
                <a:endParaRPr/>
              </a:p>
            </p:txBody>
          </p:sp>
        </p:grpSp>
        <p:sp>
          <p:nvSpPr>
            <p:cNvPr id="10" name="TextBox 10"/>
            <p:cNvSpPr txBox="1"/>
            <p:nvPr/>
          </p:nvSpPr>
          <p:spPr>
            <a:xfrm>
              <a:off x="0" y="437582"/>
              <a:ext cx="2083482" cy="1241504"/>
            </a:xfrm>
            <a:prstGeom prst="rect">
              <a:avLst/>
            </a:prstGeom>
          </p:spPr>
          <p:txBody>
            <a:bodyPr lIns="0" tIns="0" rIns="0" bIns="0" rtlCol="0" anchor="t">
              <a:spAutoFit/>
            </a:bodyPr>
            <a:lstStyle/>
            <a:p>
              <a:pPr algn="ctr">
                <a:lnSpc>
                  <a:spcPts val="7805"/>
                </a:lnSpc>
              </a:pPr>
              <a:r>
                <a:rPr lang="en-US" sz="5575" b="1">
                  <a:solidFill>
                    <a:srgbClr val="000000"/>
                  </a:solidFill>
                  <a:latin typeface="Open Sans Bold"/>
                  <a:ea typeface="Open Sans Bold"/>
                  <a:cs typeface="Open Sans Bold"/>
                  <a:sym typeface="Open Sans Bold"/>
                </a:rPr>
                <a:t>26</a:t>
              </a:r>
            </a:p>
          </p:txBody>
        </p:sp>
      </p:grpSp>
      <p:sp>
        <p:nvSpPr>
          <p:cNvPr id="11" name="TextBox 11"/>
          <p:cNvSpPr txBox="1"/>
          <p:nvPr/>
        </p:nvSpPr>
        <p:spPr>
          <a:xfrm>
            <a:off x="3679044" y="866775"/>
            <a:ext cx="10929913" cy="1450976"/>
          </a:xfrm>
          <a:prstGeom prst="rect">
            <a:avLst/>
          </a:prstGeom>
        </p:spPr>
        <p:txBody>
          <a:bodyPr lIns="0" tIns="0" rIns="0" bIns="0" rtlCol="0" anchor="t">
            <a:spAutoFit/>
          </a:bodyPr>
          <a:lstStyle/>
          <a:p>
            <a:pPr algn="ctr">
              <a:lnSpc>
                <a:spcPts val="11899"/>
              </a:lnSpc>
            </a:pPr>
            <a:r>
              <a:rPr lang="en-US" sz="8499">
                <a:solidFill>
                  <a:srgbClr val="000000"/>
                </a:solidFill>
                <a:latin typeface="芫荽"/>
                <a:ea typeface="芫荽"/>
                <a:cs typeface="芫荽"/>
                <a:sym typeface="芫荽"/>
              </a:rPr>
              <a:t>資料庫-SCHEMA</a:t>
            </a:r>
          </a:p>
        </p:txBody>
      </p:sp>
      <p:sp>
        <p:nvSpPr>
          <p:cNvPr id="12" name="Freeform 12"/>
          <p:cNvSpPr/>
          <p:nvPr/>
        </p:nvSpPr>
        <p:spPr>
          <a:xfrm>
            <a:off x="-3009325" y="-402279"/>
            <a:ext cx="7315200" cy="2477783"/>
          </a:xfrm>
          <a:custGeom>
            <a:avLst/>
            <a:gdLst/>
            <a:ahLst/>
            <a:cxnLst/>
            <a:rect l="l" t="t" r="r" b="b"/>
            <a:pathLst>
              <a:path w="7315200" h="2477783">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pic>
        <p:nvPicPr>
          <p:cNvPr id="23" name="圖片 22">
            <a:extLst>
              <a:ext uri="{FF2B5EF4-FFF2-40B4-BE49-F238E27FC236}">
                <a16:creationId xmlns:a16="http://schemas.microsoft.com/office/drawing/2014/main" id="{0C2188DA-C4D6-4854-9FC4-981CC5BF60A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96381" y="2238880"/>
            <a:ext cx="14895238" cy="6495238"/>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grpSp>
        <p:nvGrpSpPr>
          <p:cNvPr id="2" name="Group 2"/>
          <p:cNvGrpSpPr/>
          <p:nvPr/>
        </p:nvGrpSpPr>
        <p:grpSpPr>
          <a:xfrm>
            <a:off x="627362" y="0"/>
            <a:ext cx="937061" cy="10287000"/>
            <a:chOff x="0" y="0"/>
            <a:chExt cx="246798" cy="2709333"/>
          </a:xfrm>
        </p:grpSpPr>
        <p:sp>
          <p:nvSpPr>
            <p:cNvPr id="3" name="Freeform 3"/>
            <p:cNvSpPr/>
            <p:nvPr/>
          </p:nvSpPr>
          <p:spPr>
            <a:xfrm>
              <a:off x="0" y="0"/>
              <a:ext cx="246798" cy="2709333"/>
            </a:xfrm>
            <a:custGeom>
              <a:avLst/>
              <a:gdLst/>
              <a:ahLst/>
              <a:cxnLst/>
              <a:rect l="l" t="t" r="r" b="b"/>
              <a:pathLst>
                <a:path w="246798" h="2709333">
                  <a:moveTo>
                    <a:pt x="0" y="0"/>
                  </a:moveTo>
                  <a:lnTo>
                    <a:pt x="246798" y="0"/>
                  </a:lnTo>
                  <a:lnTo>
                    <a:pt x="246798" y="2709333"/>
                  </a:lnTo>
                  <a:lnTo>
                    <a:pt x="0" y="2709333"/>
                  </a:lnTo>
                  <a:close/>
                </a:path>
              </a:pathLst>
            </a:custGeom>
            <a:solidFill>
              <a:srgbClr val="F6F3EB"/>
            </a:solidFill>
          </p:spPr>
        </p:sp>
        <p:sp>
          <p:nvSpPr>
            <p:cNvPr id="4" name="TextBox 4"/>
            <p:cNvSpPr txBox="1"/>
            <p:nvPr/>
          </p:nvSpPr>
          <p:spPr>
            <a:xfrm>
              <a:off x="0" y="-38100"/>
              <a:ext cx="246798" cy="2747433"/>
            </a:xfrm>
            <a:prstGeom prst="rect">
              <a:avLst/>
            </a:prstGeom>
          </p:spPr>
          <p:txBody>
            <a:bodyPr lIns="50800" tIns="50800" rIns="50800" bIns="50800" rtlCol="0" anchor="ctr"/>
            <a:lstStyle/>
            <a:p>
              <a:pPr algn="ctr">
                <a:lnSpc>
                  <a:spcPts val="2659"/>
                </a:lnSpc>
              </a:pPr>
              <a:endParaRPr/>
            </a:p>
          </p:txBody>
        </p:sp>
      </p:grpSp>
      <p:sp>
        <p:nvSpPr>
          <p:cNvPr id="5" name="TextBox 5"/>
          <p:cNvSpPr txBox="1"/>
          <p:nvPr/>
        </p:nvSpPr>
        <p:spPr>
          <a:xfrm>
            <a:off x="2553980" y="866775"/>
            <a:ext cx="13180039" cy="1450976"/>
          </a:xfrm>
          <a:prstGeom prst="rect">
            <a:avLst/>
          </a:prstGeom>
        </p:spPr>
        <p:txBody>
          <a:bodyPr lIns="0" tIns="0" rIns="0" bIns="0" rtlCol="0" anchor="t">
            <a:spAutoFit/>
          </a:bodyPr>
          <a:lstStyle/>
          <a:p>
            <a:pPr algn="ctr">
              <a:lnSpc>
                <a:spcPts val="11899"/>
              </a:lnSpc>
            </a:pPr>
            <a:r>
              <a:rPr lang="en-US" sz="8499">
                <a:solidFill>
                  <a:srgbClr val="000000"/>
                </a:solidFill>
                <a:latin typeface="芫荽"/>
                <a:ea typeface="芫荽"/>
                <a:cs typeface="芫荽"/>
                <a:sym typeface="芫荽"/>
              </a:rPr>
              <a:t>開發工具</a:t>
            </a:r>
          </a:p>
        </p:txBody>
      </p:sp>
      <p:grpSp>
        <p:nvGrpSpPr>
          <p:cNvPr id="6" name="Group 6"/>
          <p:cNvGrpSpPr/>
          <p:nvPr/>
        </p:nvGrpSpPr>
        <p:grpSpPr>
          <a:xfrm>
            <a:off x="2553980" y="2566591"/>
            <a:ext cx="7555358" cy="2458816"/>
            <a:chOff x="0" y="0"/>
            <a:chExt cx="10073810" cy="3278421"/>
          </a:xfrm>
        </p:grpSpPr>
        <p:grpSp>
          <p:nvGrpSpPr>
            <p:cNvPr id="7" name="Group 7"/>
            <p:cNvGrpSpPr/>
            <p:nvPr/>
          </p:nvGrpSpPr>
          <p:grpSpPr>
            <a:xfrm>
              <a:off x="0" y="136978"/>
              <a:ext cx="671770" cy="671770"/>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id="9" name="TextBox 9"/>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0" name="TextBox 10"/>
            <p:cNvSpPr txBox="1"/>
            <p:nvPr/>
          </p:nvSpPr>
          <p:spPr>
            <a:xfrm>
              <a:off x="942666" y="-85725"/>
              <a:ext cx="7175736" cy="1031452"/>
            </a:xfrm>
            <a:prstGeom prst="rect">
              <a:avLst/>
            </a:prstGeom>
          </p:spPr>
          <p:txBody>
            <a:bodyPr lIns="0" tIns="0" rIns="0" bIns="0" rtlCol="0" anchor="t">
              <a:spAutoFit/>
            </a:bodyPr>
            <a:lstStyle/>
            <a:p>
              <a:pPr algn="l">
                <a:lnSpc>
                  <a:spcPts val="6580"/>
                </a:lnSpc>
              </a:pPr>
              <a:r>
                <a:rPr lang="en-US" sz="4700">
                  <a:solidFill>
                    <a:srgbClr val="000000"/>
                  </a:solidFill>
                  <a:latin typeface="Alatsi"/>
                  <a:ea typeface="Alatsi"/>
                  <a:cs typeface="Alatsi"/>
                  <a:sym typeface="Alatsi"/>
                </a:rPr>
                <a:t>區塊鏈</a:t>
              </a:r>
            </a:p>
          </p:txBody>
        </p:sp>
        <p:sp>
          <p:nvSpPr>
            <p:cNvPr id="11" name="TextBox 11"/>
            <p:cNvSpPr txBox="1"/>
            <p:nvPr/>
          </p:nvSpPr>
          <p:spPr>
            <a:xfrm>
              <a:off x="942666" y="1117177"/>
              <a:ext cx="9131144" cy="2161245"/>
            </a:xfrm>
            <a:prstGeom prst="rect">
              <a:avLst/>
            </a:prstGeom>
          </p:spPr>
          <p:txBody>
            <a:bodyPr lIns="0" tIns="0" rIns="0" bIns="0" rtlCol="0" anchor="t">
              <a:spAutoFit/>
            </a:bodyPr>
            <a:lstStyle/>
            <a:p>
              <a:pPr marL="673870" lvl="1" indent="-336935" algn="l">
                <a:lnSpc>
                  <a:spcPts val="4369"/>
                </a:lnSpc>
                <a:buFont typeface="Arial"/>
                <a:buChar char="•"/>
              </a:pPr>
              <a:r>
                <a:rPr lang="en-US" sz="3121">
                  <a:solidFill>
                    <a:srgbClr val="000000"/>
                  </a:solidFill>
                  <a:latin typeface="Alatsi"/>
                  <a:ea typeface="Alatsi"/>
                  <a:cs typeface="Alatsi"/>
                  <a:sym typeface="Alatsi"/>
                </a:rPr>
                <a:t>Ubuntu 24.04 LTS</a:t>
              </a:r>
            </a:p>
            <a:p>
              <a:pPr marL="673870" lvl="1" indent="-336935" algn="l">
                <a:lnSpc>
                  <a:spcPts val="4369"/>
                </a:lnSpc>
                <a:buFont typeface="Arial"/>
                <a:buChar char="•"/>
              </a:pPr>
              <a:r>
                <a:rPr lang="en-US" sz="3121">
                  <a:solidFill>
                    <a:srgbClr val="000000"/>
                  </a:solidFill>
                  <a:latin typeface="Alatsi"/>
                  <a:ea typeface="Alatsi"/>
                  <a:cs typeface="Alatsi"/>
                  <a:sym typeface="Alatsi"/>
                </a:rPr>
                <a:t>GO 1.12.7、Python 3.11.9</a:t>
              </a:r>
            </a:p>
            <a:p>
              <a:pPr marL="673870" lvl="1" indent="-336935" algn="l">
                <a:lnSpc>
                  <a:spcPts val="4369"/>
                </a:lnSpc>
                <a:buFont typeface="Arial"/>
                <a:buChar char="•"/>
              </a:pPr>
              <a:r>
                <a:rPr lang="en-US" sz="3121">
                  <a:solidFill>
                    <a:srgbClr val="000000"/>
                  </a:solidFill>
                  <a:latin typeface="Alatsi"/>
                  <a:ea typeface="Alatsi"/>
                  <a:cs typeface="Alatsi"/>
                  <a:sym typeface="Alatsi"/>
                </a:rPr>
                <a:t>Geth v1.9.2 </a:t>
              </a:r>
            </a:p>
          </p:txBody>
        </p:sp>
      </p:grpSp>
      <p:sp>
        <p:nvSpPr>
          <p:cNvPr id="12" name="TextBox 12"/>
          <p:cNvSpPr txBox="1"/>
          <p:nvPr/>
        </p:nvSpPr>
        <p:spPr>
          <a:xfrm rot="-5400000">
            <a:off x="-2373736" y="4911090"/>
            <a:ext cx="6882108" cy="464820"/>
          </a:xfrm>
          <a:prstGeom prst="rect">
            <a:avLst/>
          </a:prstGeom>
        </p:spPr>
        <p:txBody>
          <a:bodyPr lIns="0" tIns="0" rIns="0" bIns="0" rtlCol="0" anchor="t">
            <a:spAutoFit/>
          </a:bodyPr>
          <a:lstStyle/>
          <a:p>
            <a:pPr algn="ctr">
              <a:lnSpc>
                <a:spcPts val="3779"/>
              </a:lnSpc>
            </a:pPr>
            <a:r>
              <a:rPr lang="en-US" sz="2700">
                <a:solidFill>
                  <a:srgbClr val="000000"/>
                </a:solidFill>
                <a:latin typeface="Alatsi"/>
                <a:ea typeface="Alatsi"/>
                <a:cs typeface="Alatsi"/>
                <a:sym typeface="Alatsi"/>
              </a:rPr>
              <a:t>TCU MI 110級畢業專題</a:t>
            </a:r>
          </a:p>
        </p:txBody>
      </p:sp>
      <p:grpSp>
        <p:nvGrpSpPr>
          <p:cNvPr id="13" name="Group 13"/>
          <p:cNvGrpSpPr/>
          <p:nvPr/>
        </p:nvGrpSpPr>
        <p:grpSpPr>
          <a:xfrm>
            <a:off x="2544455" y="6023885"/>
            <a:ext cx="7555358" cy="2458816"/>
            <a:chOff x="0" y="0"/>
            <a:chExt cx="10073810" cy="3278421"/>
          </a:xfrm>
        </p:grpSpPr>
        <p:grpSp>
          <p:nvGrpSpPr>
            <p:cNvPr id="14" name="Group 14"/>
            <p:cNvGrpSpPr/>
            <p:nvPr/>
          </p:nvGrpSpPr>
          <p:grpSpPr>
            <a:xfrm>
              <a:off x="0" y="136978"/>
              <a:ext cx="671770" cy="671770"/>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7" name="TextBox 17"/>
            <p:cNvSpPr txBox="1"/>
            <p:nvPr/>
          </p:nvSpPr>
          <p:spPr>
            <a:xfrm>
              <a:off x="942666" y="-85725"/>
              <a:ext cx="7175736" cy="1031452"/>
            </a:xfrm>
            <a:prstGeom prst="rect">
              <a:avLst/>
            </a:prstGeom>
          </p:spPr>
          <p:txBody>
            <a:bodyPr lIns="0" tIns="0" rIns="0" bIns="0" rtlCol="0" anchor="t">
              <a:spAutoFit/>
            </a:bodyPr>
            <a:lstStyle/>
            <a:p>
              <a:pPr algn="l">
                <a:lnSpc>
                  <a:spcPts val="6580"/>
                </a:lnSpc>
              </a:pPr>
              <a:r>
                <a:rPr lang="en-US" sz="4700">
                  <a:solidFill>
                    <a:srgbClr val="000000"/>
                  </a:solidFill>
                  <a:latin typeface="Alatsi"/>
                  <a:ea typeface="Alatsi"/>
                  <a:cs typeface="Alatsi"/>
                  <a:sym typeface="Alatsi"/>
                </a:rPr>
                <a:t>PUF模擬</a:t>
              </a:r>
            </a:p>
          </p:txBody>
        </p:sp>
        <p:sp>
          <p:nvSpPr>
            <p:cNvPr id="18" name="TextBox 18"/>
            <p:cNvSpPr txBox="1"/>
            <p:nvPr/>
          </p:nvSpPr>
          <p:spPr>
            <a:xfrm>
              <a:off x="942666" y="1117177"/>
              <a:ext cx="9131144" cy="2161245"/>
            </a:xfrm>
            <a:prstGeom prst="rect">
              <a:avLst/>
            </a:prstGeom>
          </p:spPr>
          <p:txBody>
            <a:bodyPr lIns="0" tIns="0" rIns="0" bIns="0" rtlCol="0" anchor="t">
              <a:spAutoFit/>
            </a:bodyPr>
            <a:lstStyle/>
            <a:p>
              <a:pPr marL="673870" lvl="1" indent="-336935" algn="l">
                <a:lnSpc>
                  <a:spcPts val="4369"/>
                </a:lnSpc>
                <a:buFont typeface="Arial"/>
                <a:buChar char="•"/>
              </a:pPr>
              <a:r>
                <a:rPr lang="en-US" sz="3121">
                  <a:solidFill>
                    <a:srgbClr val="000000"/>
                  </a:solidFill>
                  <a:latin typeface="Alatsi"/>
                  <a:ea typeface="Alatsi"/>
                  <a:cs typeface="Alatsi"/>
                  <a:sym typeface="Alatsi"/>
                </a:rPr>
                <a:t>Windows 11</a:t>
              </a:r>
            </a:p>
            <a:p>
              <a:pPr marL="673870" lvl="1" indent="-336935" algn="l">
                <a:lnSpc>
                  <a:spcPts val="4369"/>
                </a:lnSpc>
                <a:buFont typeface="Arial"/>
                <a:buChar char="•"/>
              </a:pPr>
              <a:r>
                <a:rPr lang="en-US" sz="3121">
                  <a:solidFill>
                    <a:srgbClr val="000000"/>
                  </a:solidFill>
                  <a:latin typeface="Alatsi"/>
                  <a:ea typeface="Alatsi"/>
                  <a:cs typeface="Alatsi"/>
                  <a:sym typeface="Alatsi"/>
                </a:rPr>
                <a:t>Python 3.11.9</a:t>
              </a:r>
            </a:p>
            <a:p>
              <a:pPr marL="673870" lvl="1" indent="-336935" algn="l">
                <a:lnSpc>
                  <a:spcPts val="4369"/>
                </a:lnSpc>
                <a:buFont typeface="Arial"/>
                <a:buChar char="•"/>
              </a:pPr>
              <a:r>
                <a:rPr lang="en-US" sz="3121">
                  <a:solidFill>
                    <a:srgbClr val="000000"/>
                  </a:solidFill>
                  <a:latin typeface="Alatsi"/>
                  <a:ea typeface="Alatsi"/>
                  <a:cs typeface="Alatsi"/>
                  <a:sym typeface="Alatsi"/>
                </a:rPr>
                <a:t>Visual Studio Code</a:t>
              </a:r>
            </a:p>
          </p:txBody>
        </p:sp>
      </p:grpSp>
      <p:grpSp>
        <p:nvGrpSpPr>
          <p:cNvPr id="19" name="Group 19"/>
          <p:cNvGrpSpPr/>
          <p:nvPr/>
        </p:nvGrpSpPr>
        <p:grpSpPr>
          <a:xfrm>
            <a:off x="9703942" y="2566591"/>
            <a:ext cx="7555358" cy="3562069"/>
            <a:chOff x="0" y="0"/>
            <a:chExt cx="10073810" cy="4749425"/>
          </a:xfrm>
        </p:grpSpPr>
        <p:grpSp>
          <p:nvGrpSpPr>
            <p:cNvPr id="20" name="Group 20"/>
            <p:cNvGrpSpPr/>
            <p:nvPr/>
          </p:nvGrpSpPr>
          <p:grpSpPr>
            <a:xfrm>
              <a:off x="0" y="136978"/>
              <a:ext cx="671770" cy="671770"/>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id="22" name="TextBox 22"/>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23" name="TextBox 23"/>
            <p:cNvSpPr txBox="1"/>
            <p:nvPr/>
          </p:nvSpPr>
          <p:spPr>
            <a:xfrm>
              <a:off x="942666" y="-85725"/>
              <a:ext cx="7175736" cy="1031452"/>
            </a:xfrm>
            <a:prstGeom prst="rect">
              <a:avLst/>
            </a:prstGeom>
          </p:spPr>
          <p:txBody>
            <a:bodyPr lIns="0" tIns="0" rIns="0" bIns="0" rtlCol="0" anchor="t">
              <a:spAutoFit/>
            </a:bodyPr>
            <a:lstStyle/>
            <a:p>
              <a:pPr algn="l">
                <a:lnSpc>
                  <a:spcPts val="6580"/>
                </a:lnSpc>
              </a:pPr>
              <a:r>
                <a:rPr lang="en-US" sz="4700">
                  <a:solidFill>
                    <a:srgbClr val="000000"/>
                  </a:solidFill>
                  <a:latin typeface="Alatsi"/>
                  <a:ea typeface="Alatsi"/>
                  <a:cs typeface="Alatsi"/>
                  <a:sym typeface="Alatsi"/>
                </a:rPr>
                <a:t>網頁前端</a:t>
              </a:r>
            </a:p>
          </p:txBody>
        </p:sp>
        <p:sp>
          <p:nvSpPr>
            <p:cNvPr id="24" name="TextBox 24"/>
            <p:cNvSpPr txBox="1"/>
            <p:nvPr/>
          </p:nvSpPr>
          <p:spPr>
            <a:xfrm>
              <a:off x="942666" y="1117177"/>
              <a:ext cx="9131144" cy="3632248"/>
            </a:xfrm>
            <a:prstGeom prst="rect">
              <a:avLst/>
            </a:prstGeom>
          </p:spPr>
          <p:txBody>
            <a:bodyPr lIns="0" tIns="0" rIns="0" bIns="0" rtlCol="0" anchor="t">
              <a:spAutoFit/>
            </a:bodyPr>
            <a:lstStyle/>
            <a:p>
              <a:pPr marL="673870" lvl="1" indent="-336935" algn="l">
                <a:lnSpc>
                  <a:spcPts val="4369"/>
                </a:lnSpc>
                <a:buFont typeface="Arial"/>
                <a:buChar char="•"/>
              </a:pPr>
              <a:r>
                <a:rPr lang="en-US" sz="3121">
                  <a:solidFill>
                    <a:srgbClr val="000000"/>
                  </a:solidFill>
                  <a:latin typeface="Alatsi"/>
                  <a:ea typeface="Alatsi"/>
                  <a:cs typeface="Alatsi"/>
                  <a:sym typeface="Alatsi"/>
                </a:rPr>
                <a:t>Windows 11</a:t>
              </a:r>
            </a:p>
            <a:p>
              <a:pPr marL="673870" lvl="1" indent="-336935" algn="l">
                <a:lnSpc>
                  <a:spcPts val="4369"/>
                </a:lnSpc>
                <a:buFont typeface="Arial"/>
                <a:buChar char="•"/>
              </a:pPr>
              <a:r>
                <a:rPr lang="en-US" sz="3121">
                  <a:solidFill>
                    <a:srgbClr val="000000"/>
                  </a:solidFill>
                  <a:latin typeface="Alatsi"/>
                  <a:ea typeface="Alatsi"/>
                  <a:cs typeface="Alatsi"/>
                  <a:sym typeface="Alatsi"/>
                </a:rPr>
                <a:t>Flutter 3.24.5</a:t>
              </a:r>
            </a:p>
            <a:p>
              <a:pPr marL="673870" lvl="1" indent="-336935" algn="l">
                <a:lnSpc>
                  <a:spcPts val="4369"/>
                </a:lnSpc>
                <a:buFont typeface="Arial"/>
                <a:buChar char="•"/>
              </a:pPr>
              <a:r>
                <a:rPr lang="en-US" sz="3121">
                  <a:solidFill>
                    <a:srgbClr val="000000"/>
                  </a:solidFill>
                  <a:latin typeface="Alatsi"/>
                  <a:ea typeface="Alatsi"/>
                  <a:cs typeface="Alatsi"/>
                  <a:sym typeface="Alatsi"/>
                </a:rPr>
                <a:t>Dart </a:t>
              </a:r>
            </a:p>
            <a:p>
              <a:pPr marL="673870" lvl="1" indent="-336935" algn="l">
                <a:lnSpc>
                  <a:spcPts val="4369"/>
                </a:lnSpc>
                <a:buFont typeface="Arial"/>
                <a:buChar char="•"/>
              </a:pPr>
              <a:r>
                <a:rPr lang="en-US" sz="3121">
                  <a:solidFill>
                    <a:srgbClr val="000000"/>
                  </a:solidFill>
                  <a:latin typeface="Alatsi"/>
                  <a:ea typeface="Alatsi"/>
                  <a:cs typeface="Alatsi"/>
                  <a:sym typeface="Alatsi"/>
                </a:rPr>
                <a:t>Visual Studio Code</a:t>
              </a:r>
            </a:p>
            <a:p>
              <a:pPr algn="l">
                <a:lnSpc>
                  <a:spcPts val="4369"/>
                </a:lnSpc>
              </a:pPr>
              <a:endParaRPr lang="en-US" sz="3121">
                <a:solidFill>
                  <a:srgbClr val="000000"/>
                </a:solidFill>
                <a:latin typeface="Alatsi"/>
                <a:ea typeface="Alatsi"/>
                <a:cs typeface="Alatsi"/>
                <a:sym typeface="Alatsi"/>
              </a:endParaRPr>
            </a:p>
          </p:txBody>
        </p:sp>
      </p:grpSp>
      <p:grpSp>
        <p:nvGrpSpPr>
          <p:cNvPr id="25" name="Group 25"/>
          <p:cNvGrpSpPr/>
          <p:nvPr/>
        </p:nvGrpSpPr>
        <p:grpSpPr>
          <a:xfrm>
            <a:off x="9703942" y="6023885"/>
            <a:ext cx="7555358" cy="3562069"/>
            <a:chOff x="0" y="0"/>
            <a:chExt cx="10073810" cy="4749425"/>
          </a:xfrm>
        </p:grpSpPr>
        <p:grpSp>
          <p:nvGrpSpPr>
            <p:cNvPr id="26" name="Group 26"/>
            <p:cNvGrpSpPr/>
            <p:nvPr/>
          </p:nvGrpSpPr>
          <p:grpSpPr>
            <a:xfrm>
              <a:off x="0" y="136978"/>
              <a:ext cx="671770" cy="671770"/>
              <a:chOff x="0" y="0"/>
              <a:chExt cx="812800" cy="812800"/>
            </a:xfrm>
          </p:grpSpPr>
          <p:sp>
            <p:nvSpPr>
              <p:cNvPr id="27" name="Freeform 2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id="28" name="TextBox 28"/>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29" name="TextBox 29"/>
            <p:cNvSpPr txBox="1"/>
            <p:nvPr/>
          </p:nvSpPr>
          <p:spPr>
            <a:xfrm>
              <a:off x="942666" y="-85725"/>
              <a:ext cx="7175736" cy="1031452"/>
            </a:xfrm>
            <a:prstGeom prst="rect">
              <a:avLst/>
            </a:prstGeom>
          </p:spPr>
          <p:txBody>
            <a:bodyPr lIns="0" tIns="0" rIns="0" bIns="0" rtlCol="0" anchor="t">
              <a:spAutoFit/>
            </a:bodyPr>
            <a:lstStyle/>
            <a:p>
              <a:pPr algn="l">
                <a:lnSpc>
                  <a:spcPts val="6580"/>
                </a:lnSpc>
              </a:pPr>
              <a:r>
                <a:rPr lang="en-US" sz="4700">
                  <a:solidFill>
                    <a:srgbClr val="000000"/>
                  </a:solidFill>
                  <a:latin typeface="Alatsi"/>
                  <a:ea typeface="Alatsi"/>
                  <a:cs typeface="Alatsi"/>
                  <a:sym typeface="Alatsi"/>
                </a:rPr>
                <a:t>網頁後端</a:t>
              </a:r>
            </a:p>
          </p:txBody>
        </p:sp>
        <p:sp>
          <p:nvSpPr>
            <p:cNvPr id="30" name="TextBox 30"/>
            <p:cNvSpPr txBox="1"/>
            <p:nvPr/>
          </p:nvSpPr>
          <p:spPr>
            <a:xfrm>
              <a:off x="942666" y="1117177"/>
              <a:ext cx="9131144" cy="3632248"/>
            </a:xfrm>
            <a:prstGeom prst="rect">
              <a:avLst/>
            </a:prstGeom>
          </p:spPr>
          <p:txBody>
            <a:bodyPr lIns="0" tIns="0" rIns="0" bIns="0" rtlCol="0" anchor="t">
              <a:spAutoFit/>
            </a:bodyPr>
            <a:lstStyle/>
            <a:p>
              <a:pPr marL="673870" lvl="1" indent="-336935" algn="l">
                <a:lnSpc>
                  <a:spcPts val="4369"/>
                </a:lnSpc>
                <a:buFont typeface="Arial"/>
                <a:buChar char="•"/>
              </a:pPr>
              <a:r>
                <a:rPr lang="en-US" sz="3121">
                  <a:solidFill>
                    <a:srgbClr val="000000"/>
                  </a:solidFill>
                  <a:latin typeface="Alatsi"/>
                  <a:ea typeface="Alatsi"/>
                  <a:cs typeface="Alatsi"/>
                  <a:sym typeface="Alatsi"/>
                </a:rPr>
                <a:t>Windows 11</a:t>
              </a:r>
            </a:p>
            <a:p>
              <a:pPr marL="673870" lvl="1" indent="-336935" algn="l">
                <a:lnSpc>
                  <a:spcPts val="4369"/>
                </a:lnSpc>
                <a:buFont typeface="Arial"/>
                <a:buChar char="•"/>
              </a:pPr>
              <a:r>
                <a:rPr lang="en-US" sz="3121">
                  <a:solidFill>
                    <a:srgbClr val="000000"/>
                  </a:solidFill>
                  <a:latin typeface="Alatsi"/>
                  <a:ea typeface="Alatsi"/>
                  <a:cs typeface="Alatsi"/>
                  <a:sym typeface="Alatsi"/>
                </a:rPr>
                <a:t>ASP.NET Core</a:t>
              </a:r>
            </a:p>
            <a:p>
              <a:pPr marL="673870" lvl="1" indent="-336935" algn="l">
                <a:lnSpc>
                  <a:spcPts val="4369"/>
                </a:lnSpc>
                <a:buFont typeface="Arial"/>
                <a:buChar char="•"/>
              </a:pPr>
              <a:r>
                <a:rPr lang="en-US" sz="3121">
                  <a:solidFill>
                    <a:srgbClr val="000000"/>
                  </a:solidFill>
                  <a:latin typeface="Alatsi"/>
                  <a:ea typeface="Alatsi"/>
                  <a:cs typeface="Alatsi"/>
                  <a:sym typeface="Alatsi"/>
                </a:rPr>
                <a:t>C#</a:t>
              </a:r>
            </a:p>
            <a:p>
              <a:pPr marL="673870" lvl="1" indent="-336935" algn="l">
                <a:lnSpc>
                  <a:spcPts val="4369"/>
                </a:lnSpc>
                <a:buFont typeface="Arial"/>
                <a:buChar char="•"/>
              </a:pPr>
              <a:r>
                <a:rPr lang="en-US" sz="3121">
                  <a:solidFill>
                    <a:srgbClr val="000000"/>
                  </a:solidFill>
                  <a:latin typeface="Alatsi"/>
                  <a:ea typeface="Alatsi"/>
                  <a:cs typeface="Alatsi"/>
                  <a:sym typeface="Alatsi"/>
                </a:rPr>
                <a:t>Visual Studio</a:t>
              </a:r>
            </a:p>
            <a:p>
              <a:pPr algn="l">
                <a:lnSpc>
                  <a:spcPts val="4369"/>
                </a:lnSpc>
              </a:pPr>
              <a:endParaRPr lang="en-US" sz="3121">
                <a:solidFill>
                  <a:srgbClr val="000000"/>
                </a:solidFill>
                <a:latin typeface="Alatsi"/>
                <a:ea typeface="Alatsi"/>
                <a:cs typeface="Alatsi"/>
                <a:sym typeface="Alatsi"/>
              </a:endParaRPr>
            </a:p>
          </p:txBody>
        </p:sp>
      </p:grpSp>
      <p:sp>
        <p:nvSpPr>
          <p:cNvPr id="31" name="AutoShape 31"/>
          <p:cNvSpPr/>
          <p:nvPr/>
        </p:nvSpPr>
        <p:spPr>
          <a:xfrm flipH="1" flipV="1">
            <a:off x="1085850" y="7289441"/>
            <a:ext cx="5403" cy="2997456"/>
          </a:xfrm>
          <a:prstGeom prst="line">
            <a:avLst/>
          </a:prstGeom>
          <a:ln w="114300" cap="flat">
            <a:solidFill>
              <a:srgbClr val="9FC3D0"/>
            </a:solidFill>
            <a:prstDash val="solid"/>
            <a:headEnd type="none" w="sm" len="sm"/>
            <a:tailEnd type="none" w="sm" len="sm"/>
          </a:ln>
        </p:spPr>
      </p:sp>
      <p:sp>
        <p:nvSpPr>
          <p:cNvPr id="32" name="AutoShape 32"/>
          <p:cNvSpPr/>
          <p:nvPr/>
        </p:nvSpPr>
        <p:spPr>
          <a:xfrm flipH="1" flipV="1">
            <a:off x="1090490" y="-104525"/>
            <a:ext cx="5403" cy="2997456"/>
          </a:xfrm>
          <a:prstGeom prst="line">
            <a:avLst/>
          </a:prstGeom>
          <a:ln w="114300" cap="flat">
            <a:solidFill>
              <a:srgbClr val="9FC3D0"/>
            </a:solidFill>
            <a:prstDash val="solid"/>
            <a:headEnd type="none" w="sm" len="sm"/>
            <a:tailEnd type="none" w="sm" len="sm"/>
          </a:ln>
        </p:spPr>
      </p:sp>
      <p:grpSp>
        <p:nvGrpSpPr>
          <p:cNvPr id="33" name="Group 33"/>
          <p:cNvGrpSpPr/>
          <p:nvPr/>
        </p:nvGrpSpPr>
        <p:grpSpPr>
          <a:xfrm>
            <a:off x="15859155" y="0"/>
            <a:ext cx="1562612" cy="1673225"/>
            <a:chOff x="0" y="0"/>
            <a:chExt cx="2083482" cy="2230967"/>
          </a:xfrm>
        </p:grpSpPr>
        <p:grpSp>
          <p:nvGrpSpPr>
            <p:cNvPr id="34" name="Group 34"/>
            <p:cNvGrpSpPr/>
            <p:nvPr/>
          </p:nvGrpSpPr>
          <p:grpSpPr>
            <a:xfrm>
              <a:off x="75599" y="0"/>
              <a:ext cx="1932284" cy="2230967"/>
              <a:chOff x="0" y="0"/>
              <a:chExt cx="703982" cy="812800"/>
            </a:xfrm>
          </p:grpSpPr>
          <p:sp>
            <p:nvSpPr>
              <p:cNvPr id="35" name="Freeform 35"/>
              <p:cNvSpPr/>
              <p:nvPr/>
            </p:nvSpPr>
            <p:spPr>
              <a:xfrm>
                <a:off x="0" y="0"/>
                <a:ext cx="703982" cy="812800"/>
              </a:xfrm>
              <a:custGeom>
                <a:avLst/>
                <a:gdLst/>
                <a:ahLst/>
                <a:cxnLst/>
                <a:rect l="l" t="t" r="r" b="b"/>
                <a:pathLst>
                  <a:path w="703982" h="812800">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sp>
          <p:sp>
            <p:nvSpPr>
              <p:cNvPr id="36" name="TextBox 36"/>
              <p:cNvSpPr txBox="1"/>
              <p:nvPr/>
            </p:nvSpPr>
            <p:spPr>
              <a:xfrm>
                <a:off x="0" y="-47625"/>
                <a:ext cx="703982" cy="733425"/>
              </a:xfrm>
              <a:prstGeom prst="rect">
                <a:avLst/>
              </a:prstGeom>
            </p:spPr>
            <p:txBody>
              <a:bodyPr lIns="50800" tIns="50800" rIns="50800" bIns="50800" rtlCol="0" anchor="ctr"/>
              <a:lstStyle/>
              <a:p>
                <a:pPr algn="ctr">
                  <a:lnSpc>
                    <a:spcPts val="2659"/>
                  </a:lnSpc>
                </a:pPr>
                <a:endParaRPr/>
              </a:p>
            </p:txBody>
          </p:sp>
        </p:grpSp>
        <p:sp>
          <p:nvSpPr>
            <p:cNvPr id="37" name="TextBox 37"/>
            <p:cNvSpPr txBox="1"/>
            <p:nvPr/>
          </p:nvSpPr>
          <p:spPr>
            <a:xfrm>
              <a:off x="0" y="437582"/>
              <a:ext cx="2083482" cy="1241504"/>
            </a:xfrm>
            <a:prstGeom prst="rect">
              <a:avLst/>
            </a:prstGeom>
          </p:spPr>
          <p:txBody>
            <a:bodyPr lIns="0" tIns="0" rIns="0" bIns="0" rtlCol="0" anchor="t">
              <a:spAutoFit/>
            </a:bodyPr>
            <a:lstStyle/>
            <a:p>
              <a:pPr algn="ctr">
                <a:lnSpc>
                  <a:spcPts val="7805"/>
                </a:lnSpc>
              </a:pPr>
              <a:r>
                <a:rPr lang="en-US" sz="5575" b="1">
                  <a:solidFill>
                    <a:srgbClr val="000000"/>
                  </a:solidFill>
                  <a:latin typeface="Open Sans Bold"/>
                  <a:ea typeface="Open Sans Bold"/>
                  <a:cs typeface="Open Sans Bold"/>
                  <a:sym typeface="Open Sans Bold"/>
                </a:rPr>
                <a:t>27</a:t>
              </a:r>
            </a:p>
          </p:txBody>
        </p:sp>
      </p:grpSp>
      <p:sp>
        <p:nvSpPr>
          <p:cNvPr id="38" name="Freeform 38"/>
          <p:cNvSpPr/>
          <p:nvPr/>
        </p:nvSpPr>
        <p:spPr>
          <a:xfrm>
            <a:off x="1263762" y="-1458608"/>
            <a:ext cx="7315200" cy="2477783"/>
          </a:xfrm>
          <a:custGeom>
            <a:avLst/>
            <a:gdLst/>
            <a:ahLst/>
            <a:cxnLst/>
            <a:rect l="l" t="t" r="r" b="b"/>
            <a:pathLst>
              <a:path w="7315200" h="2477783">
                <a:moveTo>
                  <a:pt x="0" y="0"/>
                </a:moveTo>
                <a:lnTo>
                  <a:pt x="7315200" y="0"/>
                </a:lnTo>
                <a:lnTo>
                  <a:pt x="7315200" y="2477783"/>
                </a:lnTo>
                <a:lnTo>
                  <a:pt x="0" y="247778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9" name="Freeform 39"/>
          <p:cNvSpPr/>
          <p:nvPr/>
        </p:nvSpPr>
        <p:spPr>
          <a:xfrm>
            <a:off x="11804788" y="9258300"/>
            <a:ext cx="7315200" cy="2477783"/>
          </a:xfrm>
          <a:custGeom>
            <a:avLst/>
            <a:gdLst/>
            <a:ahLst/>
            <a:cxnLst/>
            <a:rect l="l" t="t" r="r" b="b"/>
            <a:pathLst>
              <a:path w="7315200" h="2477783">
                <a:moveTo>
                  <a:pt x="0" y="0"/>
                </a:moveTo>
                <a:lnTo>
                  <a:pt x="7315200" y="0"/>
                </a:lnTo>
                <a:lnTo>
                  <a:pt x="7315200" y="2477783"/>
                </a:lnTo>
                <a:lnTo>
                  <a:pt x="0" y="247778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26000"/>
          </a:blip>
          <a:stretch>
            <a:fillRect/>
          </a:stretch>
        </p:blipFill>
        <p:spPr>
          <a:xfrm rot="4281321">
            <a:off x="13929574" y="334974"/>
            <a:ext cx="5723843" cy="5723843"/>
          </a:xfrm>
          <a:prstGeom prst="rect">
            <a:avLst/>
          </a:prstGeom>
        </p:spPr>
      </p:pic>
      <p:sp>
        <p:nvSpPr>
          <p:cNvPr id="3" name="TextBox 3"/>
          <p:cNvSpPr txBox="1"/>
          <p:nvPr/>
        </p:nvSpPr>
        <p:spPr>
          <a:xfrm>
            <a:off x="2553980" y="866775"/>
            <a:ext cx="13180039" cy="1450976"/>
          </a:xfrm>
          <a:prstGeom prst="rect">
            <a:avLst/>
          </a:prstGeom>
        </p:spPr>
        <p:txBody>
          <a:bodyPr lIns="0" tIns="0" rIns="0" bIns="0" rtlCol="0" anchor="t">
            <a:spAutoFit/>
          </a:bodyPr>
          <a:lstStyle/>
          <a:p>
            <a:pPr algn="ctr">
              <a:lnSpc>
                <a:spcPts val="11899"/>
              </a:lnSpc>
            </a:pPr>
            <a:r>
              <a:rPr lang="en-US" sz="8499">
                <a:solidFill>
                  <a:srgbClr val="000000"/>
                </a:solidFill>
                <a:latin typeface="芫荽"/>
                <a:ea typeface="芫荽"/>
                <a:cs typeface="芫荽"/>
                <a:sym typeface="芫荽"/>
              </a:rPr>
              <a:t>安全分析</a:t>
            </a:r>
          </a:p>
        </p:txBody>
      </p:sp>
      <p:sp>
        <p:nvSpPr>
          <p:cNvPr id="4" name="TextBox 4"/>
          <p:cNvSpPr txBox="1"/>
          <p:nvPr/>
        </p:nvSpPr>
        <p:spPr>
          <a:xfrm rot="-5400000">
            <a:off x="-2373736" y="4911090"/>
            <a:ext cx="6882108" cy="464820"/>
          </a:xfrm>
          <a:prstGeom prst="rect">
            <a:avLst/>
          </a:prstGeom>
        </p:spPr>
        <p:txBody>
          <a:bodyPr lIns="0" tIns="0" rIns="0" bIns="0" rtlCol="0" anchor="t">
            <a:spAutoFit/>
          </a:bodyPr>
          <a:lstStyle/>
          <a:p>
            <a:pPr algn="ctr">
              <a:lnSpc>
                <a:spcPts val="3779"/>
              </a:lnSpc>
            </a:pPr>
            <a:r>
              <a:rPr lang="en-US" sz="2700">
                <a:solidFill>
                  <a:srgbClr val="000000"/>
                </a:solidFill>
                <a:latin typeface="Alatsi"/>
                <a:ea typeface="Alatsi"/>
                <a:cs typeface="Alatsi"/>
                <a:sym typeface="Alatsi"/>
              </a:rPr>
              <a:t>TCU MI 110級畢業專題</a:t>
            </a:r>
          </a:p>
        </p:txBody>
      </p:sp>
      <p:sp>
        <p:nvSpPr>
          <p:cNvPr id="5" name="AutoShape 5"/>
          <p:cNvSpPr/>
          <p:nvPr/>
        </p:nvSpPr>
        <p:spPr>
          <a:xfrm flipH="1" flipV="1">
            <a:off x="1085850" y="7289441"/>
            <a:ext cx="5403" cy="2997456"/>
          </a:xfrm>
          <a:prstGeom prst="line">
            <a:avLst/>
          </a:prstGeom>
          <a:ln w="114300" cap="flat">
            <a:solidFill>
              <a:srgbClr val="9FC3D0"/>
            </a:solidFill>
            <a:prstDash val="solid"/>
            <a:headEnd type="none" w="sm" len="sm"/>
            <a:tailEnd type="none" w="sm" len="sm"/>
          </a:ln>
        </p:spPr>
      </p:sp>
      <p:sp>
        <p:nvSpPr>
          <p:cNvPr id="6" name="AutoShape 6"/>
          <p:cNvSpPr/>
          <p:nvPr/>
        </p:nvSpPr>
        <p:spPr>
          <a:xfrm flipH="1" flipV="1">
            <a:off x="1090490" y="-104525"/>
            <a:ext cx="5403" cy="2997456"/>
          </a:xfrm>
          <a:prstGeom prst="line">
            <a:avLst/>
          </a:prstGeom>
          <a:ln w="114300" cap="flat">
            <a:solidFill>
              <a:srgbClr val="9FC3D0"/>
            </a:solidFill>
            <a:prstDash val="solid"/>
            <a:headEnd type="none" w="sm" len="sm"/>
            <a:tailEnd type="none" w="sm" len="sm"/>
          </a:ln>
        </p:spPr>
      </p:sp>
      <p:grpSp>
        <p:nvGrpSpPr>
          <p:cNvPr id="7" name="Group 7"/>
          <p:cNvGrpSpPr/>
          <p:nvPr/>
        </p:nvGrpSpPr>
        <p:grpSpPr>
          <a:xfrm>
            <a:off x="15915855" y="0"/>
            <a:ext cx="1449213" cy="1673225"/>
            <a:chOff x="0" y="0"/>
            <a:chExt cx="703982" cy="812800"/>
          </a:xfrm>
        </p:grpSpPr>
        <p:sp>
          <p:nvSpPr>
            <p:cNvPr id="8" name="Freeform 8"/>
            <p:cNvSpPr/>
            <p:nvPr/>
          </p:nvSpPr>
          <p:spPr>
            <a:xfrm>
              <a:off x="0" y="0"/>
              <a:ext cx="703982" cy="812800"/>
            </a:xfrm>
            <a:custGeom>
              <a:avLst/>
              <a:gdLst/>
              <a:ahLst/>
              <a:cxnLst/>
              <a:rect l="l" t="t" r="r" b="b"/>
              <a:pathLst>
                <a:path w="703982" h="812800">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sp>
        <p:sp>
          <p:nvSpPr>
            <p:cNvPr id="9" name="TextBox 9"/>
            <p:cNvSpPr txBox="1"/>
            <p:nvPr/>
          </p:nvSpPr>
          <p:spPr>
            <a:xfrm>
              <a:off x="0" y="-47625"/>
              <a:ext cx="703982" cy="733425"/>
            </a:xfrm>
            <a:prstGeom prst="rect">
              <a:avLst/>
            </a:prstGeom>
          </p:spPr>
          <p:txBody>
            <a:bodyPr lIns="50800" tIns="50800" rIns="50800" bIns="50800" rtlCol="0" anchor="ctr"/>
            <a:lstStyle/>
            <a:p>
              <a:pPr algn="ctr">
                <a:lnSpc>
                  <a:spcPts val="2659"/>
                </a:lnSpc>
              </a:pPr>
              <a:endParaRPr/>
            </a:p>
          </p:txBody>
        </p:sp>
      </p:grpSp>
      <p:sp>
        <p:nvSpPr>
          <p:cNvPr id="10" name="TextBox 10"/>
          <p:cNvSpPr txBox="1"/>
          <p:nvPr/>
        </p:nvSpPr>
        <p:spPr>
          <a:xfrm>
            <a:off x="15859155" y="299611"/>
            <a:ext cx="1562612" cy="959703"/>
          </a:xfrm>
          <a:prstGeom prst="rect">
            <a:avLst/>
          </a:prstGeom>
        </p:spPr>
        <p:txBody>
          <a:bodyPr lIns="0" tIns="0" rIns="0" bIns="0" rtlCol="0" anchor="t">
            <a:spAutoFit/>
          </a:bodyPr>
          <a:lstStyle/>
          <a:p>
            <a:pPr algn="ctr">
              <a:lnSpc>
                <a:spcPts val="7805"/>
              </a:lnSpc>
            </a:pPr>
            <a:r>
              <a:rPr lang="en-US" sz="5575" b="1">
                <a:solidFill>
                  <a:srgbClr val="000000"/>
                </a:solidFill>
                <a:latin typeface="Open Sans Bold"/>
                <a:ea typeface="Open Sans Bold"/>
                <a:cs typeface="Open Sans Bold"/>
                <a:sym typeface="Open Sans Bold"/>
              </a:rPr>
              <a:t>28</a:t>
            </a:r>
          </a:p>
        </p:txBody>
      </p:sp>
      <p:sp>
        <p:nvSpPr>
          <p:cNvPr id="11" name="Freeform 11"/>
          <p:cNvSpPr/>
          <p:nvPr/>
        </p:nvSpPr>
        <p:spPr>
          <a:xfrm>
            <a:off x="1475832" y="-1449083"/>
            <a:ext cx="7315200" cy="2477783"/>
          </a:xfrm>
          <a:custGeom>
            <a:avLst/>
            <a:gdLst/>
            <a:ahLst/>
            <a:cxnLst/>
            <a:rect l="l" t="t" r="r" b="b"/>
            <a:pathLst>
              <a:path w="7315200" h="2477783">
                <a:moveTo>
                  <a:pt x="0" y="0"/>
                </a:moveTo>
                <a:lnTo>
                  <a:pt x="7315200" y="0"/>
                </a:lnTo>
                <a:lnTo>
                  <a:pt x="7315200" y="2477783"/>
                </a:lnTo>
                <a:lnTo>
                  <a:pt x="0" y="247778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2" name="Freeform 12"/>
          <p:cNvSpPr/>
          <p:nvPr/>
        </p:nvSpPr>
        <p:spPr>
          <a:xfrm>
            <a:off x="10721225" y="8788169"/>
            <a:ext cx="7315200" cy="2477783"/>
          </a:xfrm>
          <a:custGeom>
            <a:avLst/>
            <a:gdLst/>
            <a:ahLst/>
            <a:cxnLst/>
            <a:rect l="l" t="t" r="r" b="b"/>
            <a:pathLst>
              <a:path w="7315200" h="2477783">
                <a:moveTo>
                  <a:pt x="0" y="0"/>
                </a:moveTo>
                <a:lnTo>
                  <a:pt x="7315200" y="0"/>
                </a:lnTo>
                <a:lnTo>
                  <a:pt x="7315200" y="2477784"/>
                </a:lnTo>
                <a:lnTo>
                  <a:pt x="0" y="247778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13" name="Group 13"/>
          <p:cNvGrpSpPr/>
          <p:nvPr/>
        </p:nvGrpSpPr>
        <p:grpSpPr>
          <a:xfrm>
            <a:off x="1714901" y="2890171"/>
            <a:ext cx="10945529" cy="2756535"/>
            <a:chOff x="0" y="0"/>
            <a:chExt cx="14594038" cy="3675380"/>
          </a:xfrm>
        </p:grpSpPr>
        <p:sp>
          <p:nvSpPr>
            <p:cNvPr id="14" name="TextBox 14"/>
            <p:cNvSpPr txBox="1"/>
            <p:nvPr/>
          </p:nvSpPr>
          <p:spPr>
            <a:xfrm>
              <a:off x="1215451" y="1269577"/>
              <a:ext cx="10593079" cy="1040977"/>
            </a:xfrm>
            <a:prstGeom prst="rect">
              <a:avLst/>
            </a:prstGeom>
          </p:spPr>
          <p:txBody>
            <a:bodyPr lIns="0" tIns="0" rIns="0" bIns="0" rtlCol="0" anchor="t">
              <a:spAutoFit/>
            </a:bodyPr>
            <a:lstStyle/>
            <a:p>
              <a:pPr algn="l">
                <a:lnSpc>
                  <a:spcPts val="6580"/>
                </a:lnSpc>
              </a:pPr>
              <a:r>
                <a:rPr lang="en-US" sz="4700">
                  <a:solidFill>
                    <a:srgbClr val="000000"/>
                  </a:solidFill>
                  <a:latin typeface="芫荽"/>
                  <a:ea typeface="芫荽"/>
                  <a:cs typeface="芫荽"/>
                  <a:sym typeface="芫荽"/>
                </a:rPr>
                <a:t>不可偽造性 Unforgeability</a:t>
              </a:r>
            </a:p>
          </p:txBody>
        </p:sp>
        <p:grpSp>
          <p:nvGrpSpPr>
            <p:cNvPr id="15" name="Group 15"/>
            <p:cNvGrpSpPr/>
            <p:nvPr/>
          </p:nvGrpSpPr>
          <p:grpSpPr>
            <a:xfrm>
              <a:off x="0" y="1556550"/>
              <a:ext cx="727187" cy="689280"/>
              <a:chOff x="0" y="0"/>
              <a:chExt cx="857500" cy="812800"/>
            </a:xfrm>
          </p:grpSpPr>
          <p:sp>
            <p:nvSpPr>
              <p:cNvPr id="16" name="Freeform 16"/>
              <p:cNvSpPr/>
              <p:nvPr/>
            </p:nvSpPr>
            <p:spPr>
              <a:xfrm>
                <a:off x="0" y="0"/>
                <a:ext cx="857500" cy="812800"/>
              </a:xfrm>
              <a:custGeom>
                <a:avLst/>
                <a:gdLst/>
                <a:ahLst/>
                <a:cxnLst/>
                <a:rect l="l" t="t" r="r" b="b"/>
                <a:pathLst>
                  <a:path w="857500" h="812800">
                    <a:moveTo>
                      <a:pt x="428750" y="0"/>
                    </a:moveTo>
                    <a:cubicBezTo>
                      <a:pt x="191958" y="0"/>
                      <a:pt x="0" y="181951"/>
                      <a:pt x="0" y="406400"/>
                    </a:cubicBezTo>
                    <a:cubicBezTo>
                      <a:pt x="0" y="630849"/>
                      <a:pt x="191958" y="812800"/>
                      <a:pt x="428750" y="812800"/>
                    </a:cubicBezTo>
                    <a:cubicBezTo>
                      <a:pt x="665542" y="812800"/>
                      <a:pt x="857500" y="630849"/>
                      <a:pt x="857500" y="406400"/>
                    </a:cubicBezTo>
                    <a:cubicBezTo>
                      <a:pt x="857500" y="181951"/>
                      <a:pt x="665542" y="0"/>
                      <a:pt x="428750" y="0"/>
                    </a:cubicBezTo>
                    <a:close/>
                  </a:path>
                </a:pathLst>
              </a:custGeom>
              <a:solidFill>
                <a:srgbClr val="000000"/>
              </a:solidFill>
            </p:spPr>
          </p:sp>
          <p:sp>
            <p:nvSpPr>
              <p:cNvPr id="17" name="TextBox 17"/>
              <p:cNvSpPr txBox="1"/>
              <p:nvPr/>
            </p:nvSpPr>
            <p:spPr>
              <a:xfrm>
                <a:off x="80391" y="28575"/>
                <a:ext cx="696719" cy="708025"/>
              </a:xfrm>
              <a:prstGeom prst="rect">
                <a:avLst/>
              </a:prstGeom>
            </p:spPr>
            <p:txBody>
              <a:bodyPr lIns="50800" tIns="50800" rIns="50800" bIns="50800" rtlCol="0" anchor="ctr"/>
              <a:lstStyle/>
              <a:p>
                <a:pPr algn="ctr">
                  <a:lnSpc>
                    <a:spcPts val="2659"/>
                  </a:lnSpc>
                </a:pPr>
                <a:endParaRPr/>
              </a:p>
            </p:txBody>
          </p:sp>
        </p:grpSp>
        <p:sp>
          <p:nvSpPr>
            <p:cNvPr id="18" name="TextBox 18"/>
            <p:cNvSpPr txBox="1"/>
            <p:nvPr/>
          </p:nvSpPr>
          <p:spPr>
            <a:xfrm>
              <a:off x="1215451" y="-95250"/>
              <a:ext cx="13378587" cy="1040977"/>
            </a:xfrm>
            <a:prstGeom prst="rect">
              <a:avLst/>
            </a:prstGeom>
          </p:spPr>
          <p:txBody>
            <a:bodyPr lIns="0" tIns="0" rIns="0" bIns="0" rtlCol="0" anchor="t">
              <a:spAutoFit/>
            </a:bodyPr>
            <a:lstStyle/>
            <a:p>
              <a:pPr algn="l">
                <a:lnSpc>
                  <a:spcPts val="6580"/>
                </a:lnSpc>
              </a:pPr>
              <a:r>
                <a:rPr lang="en-US" sz="4700">
                  <a:solidFill>
                    <a:srgbClr val="000000"/>
                  </a:solidFill>
                  <a:latin typeface="芫荽"/>
                  <a:ea typeface="芫荽"/>
                  <a:cs typeface="芫荽"/>
                  <a:sym typeface="芫荽"/>
                </a:rPr>
                <a:t>使用者認證 User Authentication</a:t>
              </a:r>
            </a:p>
          </p:txBody>
        </p:sp>
        <p:grpSp>
          <p:nvGrpSpPr>
            <p:cNvPr id="19" name="Group 19"/>
            <p:cNvGrpSpPr/>
            <p:nvPr/>
          </p:nvGrpSpPr>
          <p:grpSpPr>
            <a:xfrm>
              <a:off x="0" y="256447"/>
              <a:ext cx="727187" cy="689280"/>
              <a:chOff x="0" y="0"/>
              <a:chExt cx="857500" cy="812800"/>
            </a:xfrm>
          </p:grpSpPr>
          <p:sp>
            <p:nvSpPr>
              <p:cNvPr id="20" name="Freeform 20"/>
              <p:cNvSpPr/>
              <p:nvPr/>
            </p:nvSpPr>
            <p:spPr>
              <a:xfrm>
                <a:off x="0" y="0"/>
                <a:ext cx="857500" cy="812800"/>
              </a:xfrm>
              <a:custGeom>
                <a:avLst/>
                <a:gdLst/>
                <a:ahLst/>
                <a:cxnLst/>
                <a:rect l="l" t="t" r="r" b="b"/>
                <a:pathLst>
                  <a:path w="857500" h="812800">
                    <a:moveTo>
                      <a:pt x="428750" y="0"/>
                    </a:moveTo>
                    <a:cubicBezTo>
                      <a:pt x="191958" y="0"/>
                      <a:pt x="0" y="181951"/>
                      <a:pt x="0" y="406400"/>
                    </a:cubicBezTo>
                    <a:cubicBezTo>
                      <a:pt x="0" y="630849"/>
                      <a:pt x="191958" y="812800"/>
                      <a:pt x="428750" y="812800"/>
                    </a:cubicBezTo>
                    <a:cubicBezTo>
                      <a:pt x="665542" y="812800"/>
                      <a:pt x="857500" y="630849"/>
                      <a:pt x="857500" y="406400"/>
                    </a:cubicBezTo>
                    <a:cubicBezTo>
                      <a:pt x="857500" y="181951"/>
                      <a:pt x="665542" y="0"/>
                      <a:pt x="428750" y="0"/>
                    </a:cubicBezTo>
                    <a:close/>
                  </a:path>
                </a:pathLst>
              </a:custGeom>
              <a:solidFill>
                <a:srgbClr val="000000"/>
              </a:solidFill>
            </p:spPr>
          </p:sp>
          <p:sp>
            <p:nvSpPr>
              <p:cNvPr id="21" name="TextBox 21"/>
              <p:cNvSpPr txBox="1"/>
              <p:nvPr/>
            </p:nvSpPr>
            <p:spPr>
              <a:xfrm>
                <a:off x="80391" y="28575"/>
                <a:ext cx="696719" cy="708025"/>
              </a:xfrm>
              <a:prstGeom prst="rect">
                <a:avLst/>
              </a:prstGeom>
            </p:spPr>
            <p:txBody>
              <a:bodyPr lIns="50800" tIns="50800" rIns="50800" bIns="50800" rtlCol="0" anchor="ctr"/>
              <a:lstStyle/>
              <a:p>
                <a:pPr algn="ctr">
                  <a:lnSpc>
                    <a:spcPts val="2659"/>
                  </a:lnSpc>
                </a:pPr>
                <a:endParaRPr/>
              </a:p>
            </p:txBody>
          </p:sp>
        </p:grpSp>
        <p:sp>
          <p:nvSpPr>
            <p:cNvPr id="22" name="TextBox 22"/>
            <p:cNvSpPr txBox="1"/>
            <p:nvPr/>
          </p:nvSpPr>
          <p:spPr>
            <a:xfrm>
              <a:off x="1215451" y="2634403"/>
              <a:ext cx="10593079" cy="1040977"/>
            </a:xfrm>
            <a:prstGeom prst="rect">
              <a:avLst/>
            </a:prstGeom>
          </p:spPr>
          <p:txBody>
            <a:bodyPr lIns="0" tIns="0" rIns="0" bIns="0" rtlCol="0" anchor="t">
              <a:spAutoFit/>
            </a:bodyPr>
            <a:lstStyle/>
            <a:p>
              <a:pPr algn="l">
                <a:lnSpc>
                  <a:spcPts val="6580"/>
                </a:lnSpc>
              </a:pPr>
              <a:r>
                <a:rPr lang="en-US" sz="4700">
                  <a:solidFill>
                    <a:srgbClr val="000000"/>
                  </a:solidFill>
                  <a:latin typeface="芫荽"/>
                  <a:ea typeface="芫荽"/>
                  <a:cs typeface="芫荽"/>
                  <a:sym typeface="芫荽"/>
                </a:rPr>
                <a:t>不可否認性 Non-repudiation</a:t>
              </a:r>
            </a:p>
          </p:txBody>
        </p:sp>
        <p:grpSp>
          <p:nvGrpSpPr>
            <p:cNvPr id="23" name="Group 23"/>
            <p:cNvGrpSpPr/>
            <p:nvPr/>
          </p:nvGrpSpPr>
          <p:grpSpPr>
            <a:xfrm>
              <a:off x="0" y="2921376"/>
              <a:ext cx="727187" cy="689280"/>
              <a:chOff x="0" y="0"/>
              <a:chExt cx="857500" cy="812800"/>
            </a:xfrm>
          </p:grpSpPr>
          <p:sp>
            <p:nvSpPr>
              <p:cNvPr id="24" name="Freeform 24"/>
              <p:cNvSpPr/>
              <p:nvPr/>
            </p:nvSpPr>
            <p:spPr>
              <a:xfrm>
                <a:off x="0" y="0"/>
                <a:ext cx="857500" cy="812800"/>
              </a:xfrm>
              <a:custGeom>
                <a:avLst/>
                <a:gdLst/>
                <a:ahLst/>
                <a:cxnLst/>
                <a:rect l="l" t="t" r="r" b="b"/>
                <a:pathLst>
                  <a:path w="857500" h="812800">
                    <a:moveTo>
                      <a:pt x="428750" y="0"/>
                    </a:moveTo>
                    <a:cubicBezTo>
                      <a:pt x="191958" y="0"/>
                      <a:pt x="0" y="181951"/>
                      <a:pt x="0" y="406400"/>
                    </a:cubicBezTo>
                    <a:cubicBezTo>
                      <a:pt x="0" y="630849"/>
                      <a:pt x="191958" y="812800"/>
                      <a:pt x="428750" y="812800"/>
                    </a:cubicBezTo>
                    <a:cubicBezTo>
                      <a:pt x="665542" y="812800"/>
                      <a:pt x="857500" y="630849"/>
                      <a:pt x="857500" y="406400"/>
                    </a:cubicBezTo>
                    <a:cubicBezTo>
                      <a:pt x="857500" y="181951"/>
                      <a:pt x="665542" y="0"/>
                      <a:pt x="428750" y="0"/>
                    </a:cubicBezTo>
                    <a:close/>
                  </a:path>
                </a:pathLst>
              </a:custGeom>
              <a:solidFill>
                <a:srgbClr val="000000"/>
              </a:solidFill>
            </p:spPr>
          </p:sp>
          <p:sp>
            <p:nvSpPr>
              <p:cNvPr id="25" name="TextBox 25"/>
              <p:cNvSpPr txBox="1"/>
              <p:nvPr/>
            </p:nvSpPr>
            <p:spPr>
              <a:xfrm>
                <a:off x="80391" y="28575"/>
                <a:ext cx="696719" cy="708025"/>
              </a:xfrm>
              <a:prstGeom prst="rect">
                <a:avLst/>
              </a:prstGeom>
            </p:spPr>
            <p:txBody>
              <a:bodyPr lIns="50800" tIns="50800" rIns="50800" bIns="50800" rtlCol="0" anchor="ctr"/>
              <a:lstStyle/>
              <a:p>
                <a:pPr algn="ctr">
                  <a:lnSpc>
                    <a:spcPts val="2659"/>
                  </a:lnSpc>
                </a:pPr>
                <a:endParaRPr/>
              </a:p>
            </p:txBody>
          </p:sp>
        </p:grpSp>
      </p:grpSp>
      <p:grpSp>
        <p:nvGrpSpPr>
          <p:cNvPr id="26" name="Group 26"/>
          <p:cNvGrpSpPr/>
          <p:nvPr/>
        </p:nvGrpSpPr>
        <p:grpSpPr>
          <a:xfrm>
            <a:off x="9144000" y="6219126"/>
            <a:ext cx="8892425" cy="2756535"/>
            <a:chOff x="0" y="0"/>
            <a:chExt cx="11856567" cy="3675380"/>
          </a:xfrm>
        </p:grpSpPr>
        <p:sp>
          <p:nvSpPr>
            <p:cNvPr id="27" name="TextBox 27"/>
            <p:cNvSpPr txBox="1"/>
            <p:nvPr/>
          </p:nvSpPr>
          <p:spPr>
            <a:xfrm>
              <a:off x="1346458" y="-95250"/>
              <a:ext cx="10510109" cy="1040977"/>
            </a:xfrm>
            <a:prstGeom prst="rect">
              <a:avLst/>
            </a:prstGeom>
          </p:spPr>
          <p:txBody>
            <a:bodyPr lIns="0" tIns="0" rIns="0" bIns="0" rtlCol="0" anchor="t">
              <a:spAutoFit/>
            </a:bodyPr>
            <a:lstStyle/>
            <a:p>
              <a:pPr algn="l">
                <a:lnSpc>
                  <a:spcPts val="6580"/>
                </a:lnSpc>
              </a:pPr>
              <a:r>
                <a:rPr lang="en-US" sz="4700">
                  <a:solidFill>
                    <a:srgbClr val="000000"/>
                  </a:solidFill>
                  <a:latin typeface="芫荽"/>
                  <a:ea typeface="芫荽"/>
                  <a:cs typeface="芫荽"/>
                  <a:sym typeface="芫荽"/>
                </a:rPr>
                <a:t>傳輸安全 Transport security</a:t>
              </a:r>
            </a:p>
          </p:txBody>
        </p:sp>
        <p:grpSp>
          <p:nvGrpSpPr>
            <p:cNvPr id="28" name="Group 28"/>
            <p:cNvGrpSpPr/>
            <p:nvPr/>
          </p:nvGrpSpPr>
          <p:grpSpPr>
            <a:xfrm>
              <a:off x="0" y="191723"/>
              <a:ext cx="721492" cy="689280"/>
              <a:chOff x="0" y="0"/>
              <a:chExt cx="850784" cy="812800"/>
            </a:xfrm>
          </p:grpSpPr>
          <p:sp>
            <p:nvSpPr>
              <p:cNvPr id="29" name="Freeform 29"/>
              <p:cNvSpPr/>
              <p:nvPr/>
            </p:nvSpPr>
            <p:spPr>
              <a:xfrm>
                <a:off x="0" y="0"/>
                <a:ext cx="850784" cy="812800"/>
              </a:xfrm>
              <a:custGeom>
                <a:avLst/>
                <a:gdLst/>
                <a:ahLst/>
                <a:cxnLst/>
                <a:rect l="l" t="t" r="r" b="b"/>
                <a:pathLst>
                  <a:path w="850784" h="812800">
                    <a:moveTo>
                      <a:pt x="425392" y="0"/>
                    </a:moveTo>
                    <a:cubicBezTo>
                      <a:pt x="190454" y="0"/>
                      <a:pt x="0" y="181951"/>
                      <a:pt x="0" y="406400"/>
                    </a:cubicBezTo>
                    <a:cubicBezTo>
                      <a:pt x="0" y="630849"/>
                      <a:pt x="190454" y="812800"/>
                      <a:pt x="425392" y="812800"/>
                    </a:cubicBezTo>
                    <a:cubicBezTo>
                      <a:pt x="660329" y="812800"/>
                      <a:pt x="850784" y="630849"/>
                      <a:pt x="850784" y="406400"/>
                    </a:cubicBezTo>
                    <a:cubicBezTo>
                      <a:pt x="850784" y="181951"/>
                      <a:pt x="660329" y="0"/>
                      <a:pt x="425392" y="0"/>
                    </a:cubicBezTo>
                    <a:close/>
                  </a:path>
                </a:pathLst>
              </a:custGeom>
              <a:solidFill>
                <a:srgbClr val="000000"/>
              </a:solidFill>
            </p:spPr>
          </p:sp>
          <p:sp>
            <p:nvSpPr>
              <p:cNvPr id="30" name="TextBox 30"/>
              <p:cNvSpPr txBox="1"/>
              <p:nvPr/>
            </p:nvSpPr>
            <p:spPr>
              <a:xfrm>
                <a:off x="79761" y="28575"/>
                <a:ext cx="691262" cy="708025"/>
              </a:xfrm>
              <a:prstGeom prst="rect">
                <a:avLst/>
              </a:prstGeom>
            </p:spPr>
            <p:txBody>
              <a:bodyPr lIns="50800" tIns="50800" rIns="50800" bIns="50800" rtlCol="0" anchor="ctr"/>
              <a:lstStyle/>
              <a:p>
                <a:pPr algn="ctr">
                  <a:lnSpc>
                    <a:spcPts val="2659"/>
                  </a:lnSpc>
                </a:pPr>
                <a:endParaRPr/>
              </a:p>
            </p:txBody>
          </p:sp>
        </p:grpSp>
        <p:sp>
          <p:nvSpPr>
            <p:cNvPr id="31" name="TextBox 31"/>
            <p:cNvSpPr txBox="1"/>
            <p:nvPr/>
          </p:nvSpPr>
          <p:spPr>
            <a:xfrm>
              <a:off x="1346458" y="1269577"/>
              <a:ext cx="10510109" cy="1040977"/>
            </a:xfrm>
            <a:prstGeom prst="rect">
              <a:avLst/>
            </a:prstGeom>
          </p:spPr>
          <p:txBody>
            <a:bodyPr lIns="0" tIns="0" rIns="0" bIns="0" rtlCol="0" anchor="t">
              <a:spAutoFit/>
            </a:bodyPr>
            <a:lstStyle/>
            <a:p>
              <a:pPr algn="l">
                <a:lnSpc>
                  <a:spcPts val="6580"/>
                </a:lnSpc>
              </a:pPr>
              <a:r>
                <a:rPr lang="en-US" sz="4700">
                  <a:solidFill>
                    <a:srgbClr val="000000"/>
                  </a:solidFill>
                  <a:latin typeface="芫荽"/>
                  <a:ea typeface="芫荽"/>
                  <a:cs typeface="芫荽"/>
                  <a:sym typeface="芫荽"/>
                </a:rPr>
                <a:t>機密性 Confidentiality</a:t>
              </a:r>
            </a:p>
          </p:txBody>
        </p:sp>
        <p:grpSp>
          <p:nvGrpSpPr>
            <p:cNvPr id="32" name="Group 32"/>
            <p:cNvGrpSpPr/>
            <p:nvPr/>
          </p:nvGrpSpPr>
          <p:grpSpPr>
            <a:xfrm>
              <a:off x="0" y="1556550"/>
              <a:ext cx="721492" cy="689280"/>
              <a:chOff x="0" y="0"/>
              <a:chExt cx="850784" cy="812800"/>
            </a:xfrm>
          </p:grpSpPr>
          <p:sp>
            <p:nvSpPr>
              <p:cNvPr id="33" name="Freeform 33"/>
              <p:cNvSpPr/>
              <p:nvPr/>
            </p:nvSpPr>
            <p:spPr>
              <a:xfrm>
                <a:off x="0" y="0"/>
                <a:ext cx="850784" cy="812800"/>
              </a:xfrm>
              <a:custGeom>
                <a:avLst/>
                <a:gdLst/>
                <a:ahLst/>
                <a:cxnLst/>
                <a:rect l="l" t="t" r="r" b="b"/>
                <a:pathLst>
                  <a:path w="850784" h="812800">
                    <a:moveTo>
                      <a:pt x="425392" y="0"/>
                    </a:moveTo>
                    <a:cubicBezTo>
                      <a:pt x="190454" y="0"/>
                      <a:pt x="0" y="181951"/>
                      <a:pt x="0" y="406400"/>
                    </a:cubicBezTo>
                    <a:cubicBezTo>
                      <a:pt x="0" y="630849"/>
                      <a:pt x="190454" y="812800"/>
                      <a:pt x="425392" y="812800"/>
                    </a:cubicBezTo>
                    <a:cubicBezTo>
                      <a:pt x="660329" y="812800"/>
                      <a:pt x="850784" y="630849"/>
                      <a:pt x="850784" y="406400"/>
                    </a:cubicBezTo>
                    <a:cubicBezTo>
                      <a:pt x="850784" y="181951"/>
                      <a:pt x="660329" y="0"/>
                      <a:pt x="425392" y="0"/>
                    </a:cubicBezTo>
                    <a:close/>
                  </a:path>
                </a:pathLst>
              </a:custGeom>
              <a:solidFill>
                <a:srgbClr val="000000"/>
              </a:solidFill>
            </p:spPr>
          </p:sp>
          <p:sp>
            <p:nvSpPr>
              <p:cNvPr id="34" name="TextBox 34"/>
              <p:cNvSpPr txBox="1"/>
              <p:nvPr/>
            </p:nvSpPr>
            <p:spPr>
              <a:xfrm>
                <a:off x="79761" y="28575"/>
                <a:ext cx="691262" cy="708025"/>
              </a:xfrm>
              <a:prstGeom prst="rect">
                <a:avLst/>
              </a:prstGeom>
            </p:spPr>
            <p:txBody>
              <a:bodyPr lIns="50800" tIns="50800" rIns="50800" bIns="50800" rtlCol="0" anchor="ctr"/>
              <a:lstStyle/>
              <a:p>
                <a:pPr algn="ctr">
                  <a:lnSpc>
                    <a:spcPts val="2659"/>
                  </a:lnSpc>
                </a:pPr>
                <a:endParaRPr/>
              </a:p>
            </p:txBody>
          </p:sp>
        </p:grpSp>
        <p:sp>
          <p:nvSpPr>
            <p:cNvPr id="35" name="TextBox 35"/>
            <p:cNvSpPr txBox="1"/>
            <p:nvPr/>
          </p:nvSpPr>
          <p:spPr>
            <a:xfrm>
              <a:off x="1346458" y="2634403"/>
              <a:ext cx="10510109" cy="1040977"/>
            </a:xfrm>
            <a:prstGeom prst="rect">
              <a:avLst/>
            </a:prstGeom>
          </p:spPr>
          <p:txBody>
            <a:bodyPr lIns="0" tIns="0" rIns="0" bIns="0" rtlCol="0" anchor="t">
              <a:spAutoFit/>
            </a:bodyPr>
            <a:lstStyle/>
            <a:p>
              <a:pPr algn="l">
                <a:lnSpc>
                  <a:spcPts val="6580"/>
                </a:lnSpc>
              </a:pPr>
              <a:r>
                <a:rPr lang="en-US" sz="4700">
                  <a:solidFill>
                    <a:srgbClr val="000000"/>
                  </a:solidFill>
                  <a:latin typeface="芫荽"/>
                  <a:ea typeface="芫荽"/>
                  <a:cs typeface="芫荽"/>
                  <a:sym typeface="芫荽"/>
                </a:rPr>
                <a:t>去中心化 Decentralization</a:t>
              </a:r>
            </a:p>
          </p:txBody>
        </p:sp>
        <p:grpSp>
          <p:nvGrpSpPr>
            <p:cNvPr id="36" name="Group 36"/>
            <p:cNvGrpSpPr/>
            <p:nvPr/>
          </p:nvGrpSpPr>
          <p:grpSpPr>
            <a:xfrm>
              <a:off x="0" y="2921376"/>
              <a:ext cx="721492" cy="689280"/>
              <a:chOff x="0" y="0"/>
              <a:chExt cx="850784" cy="812800"/>
            </a:xfrm>
          </p:grpSpPr>
          <p:sp>
            <p:nvSpPr>
              <p:cNvPr id="37" name="Freeform 37"/>
              <p:cNvSpPr/>
              <p:nvPr/>
            </p:nvSpPr>
            <p:spPr>
              <a:xfrm>
                <a:off x="0" y="0"/>
                <a:ext cx="850784" cy="812800"/>
              </a:xfrm>
              <a:custGeom>
                <a:avLst/>
                <a:gdLst/>
                <a:ahLst/>
                <a:cxnLst/>
                <a:rect l="l" t="t" r="r" b="b"/>
                <a:pathLst>
                  <a:path w="850784" h="812800">
                    <a:moveTo>
                      <a:pt x="425392" y="0"/>
                    </a:moveTo>
                    <a:cubicBezTo>
                      <a:pt x="190454" y="0"/>
                      <a:pt x="0" y="181951"/>
                      <a:pt x="0" y="406400"/>
                    </a:cubicBezTo>
                    <a:cubicBezTo>
                      <a:pt x="0" y="630849"/>
                      <a:pt x="190454" y="812800"/>
                      <a:pt x="425392" y="812800"/>
                    </a:cubicBezTo>
                    <a:cubicBezTo>
                      <a:pt x="660329" y="812800"/>
                      <a:pt x="850784" y="630849"/>
                      <a:pt x="850784" y="406400"/>
                    </a:cubicBezTo>
                    <a:cubicBezTo>
                      <a:pt x="850784" y="181951"/>
                      <a:pt x="660329" y="0"/>
                      <a:pt x="425392" y="0"/>
                    </a:cubicBezTo>
                    <a:close/>
                  </a:path>
                </a:pathLst>
              </a:custGeom>
              <a:solidFill>
                <a:srgbClr val="000000"/>
              </a:solidFill>
            </p:spPr>
          </p:sp>
          <p:sp>
            <p:nvSpPr>
              <p:cNvPr id="38" name="TextBox 38"/>
              <p:cNvSpPr txBox="1"/>
              <p:nvPr/>
            </p:nvSpPr>
            <p:spPr>
              <a:xfrm>
                <a:off x="79761" y="28575"/>
                <a:ext cx="691262" cy="708025"/>
              </a:xfrm>
              <a:prstGeom prst="rect">
                <a:avLst/>
              </a:prstGeom>
            </p:spPr>
            <p:txBody>
              <a:bodyPr lIns="50800" tIns="50800" rIns="50800" bIns="50800" rtlCol="0" anchor="ctr"/>
              <a:lstStyle/>
              <a:p>
                <a:pPr algn="ctr">
                  <a:lnSpc>
                    <a:spcPts val="2659"/>
                  </a:lnSpc>
                </a:pPr>
                <a:endParaRPr/>
              </a:p>
            </p:txBody>
          </p:sp>
        </p:grpSp>
      </p:grpSp>
      <p:pic>
        <p:nvPicPr>
          <p:cNvPr id="39" name="Picture 39"/>
          <p:cNvPicPr>
            <a:picLocks noChangeAspect="1"/>
          </p:cNvPicPr>
          <p:nvPr/>
        </p:nvPicPr>
        <p:blipFill>
          <a:blip r:embed="rId5">
            <a:alphaModFix amt="26000"/>
          </a:blip>
          <a:stretch>
            <a:fillRect/>
          </a:stretch>
        </p:blipFill>
        <p:spPr>
          <a:xfrm rot="-6772375">
            <a:off x="1291181" y="6113739"/>
            <a:ext cx="5723843" cy="5723843"/>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17000"/>
          </a:blip>
          <a:stretch>
            <a:fillRect/>
          </a:stretch>
        </p:blipFill>
        <p:spPr>
          <a:xfrm rot="4281321">
            <a:off x="13929574" y="334974"/>
            <a:ext cx="5723843" cy="5723843"/>
          </a:xfrm>
          <a:prstGeom prst="rect">
            <a:avLst/>
          </a:prstGeom>
        </p:spPr>
      </p:pic>
      <p:sp>
        <p:nvSpPr>
          <p:cNvPr id="3" name="TextBox 3"/>
          <p:cNvSpPr txBox="1"/>
          <p:nvPr/>
        </p:nvSpPr>
        <p:spPr>
          <a:xfrm>
            <a:off x="2553980" y="866775"/>
            <a:ext cx="13180039" cy="1450976"/>
          </a:xfrm>
          <a:prstGeom prst="rect">
            <a:avLst/>
          </a:prstGeom>
        </p:spPr>
        <p:txBody>
          <a:bodyPr lIns="0" tIns="0" rIns="0" bIns="0" rtlCol="0" anchor="t">
            <a:spAutoFit/>
          </a:bodyPr>
          <a:lstStyle/>
          <a:p>
            <a:pPr algn="ctr">
              <a:lnSpc>
                <a:spcPts val="11899"/>
              </a:lnSpc>
            </a:pPr>
            <a:r>
              <a:rPr lang="en-US" sz="8499">
                <a:solidFill>
                  <a:srgbClr val="000000"/>
                </a:solidFill>
                <a:latin typeface="芫荽"/>
                <a:ea typeface="芫荽"/>
                <a:cs typeface="芫荽"/>
                <a:sym typeface="芫荽"/>
              </a:rPr>
              <a:t>效能分析</a:t>
            </a:r>
          </a:p>
        </p:txBody>
      </p:sp>
      <p:sp>
        <p:nvSpPr>
          <p:cNvPr id="4" name="TextBox 4"/>
          <p:cNvSpPr txBox="1"/>
          <p:nvPr/>
        </p:nvSpPr>
        <p:spPr>
          <a:xfrm rot="-5400000">
            <a:off x="-2373736" y="4911090"/>
            <a:ext cx="6882108" cy="464820"/>
          </a:xfrm>
          <a:prstGeom prst="rect">
            <a:avLst/>
          </a:prstGeom>
        </p:spPr>
        <p:txBody>
          <a:bodyPr lIns="0" tIns="0" rIns="0" bIns="0" rtlCol="0" anchor="t">
            <a:spAutoFit/>
          </a:bodyPr>
          <a:lstStyle/>
          <a:p>
            <a:pPr algn="ctr">
              <a:lnSpc>
                <a:spcPts val="3779"/>
              </a:lnSpc>
            </a:pPr>
            <a:r>
              <a:rPr lang="en-US" sz="2700">
                <a:solidFill>
                  <a:srgbClr val="000000"/>
                </a:solidFill>
                <a:latin typeface="Alatsi"/>
                <a:ea typeface="Alatsi"/>
                <a:cs typeface="Alatsi"/>
                <a:sym typeface="Alatsi"/>
              </a:rPr>
              <a:t>TCU MI 110級畢業專題</a:t>
            </a:r>
          </a:p>
        </p:txBody>
      </p:sp>
      <p:sp>
        <p:nvSpPr>
          <p:cNvPr id="5" name="AutoShape 5"/>
          <p:cNvSpPr/>
          <p:nvPr/>
        </p:nvSpPr>
        <p:spPr>
          <a:xfrm flipH="1" flipV="1">
            <a:off x="1085850" y="7289441"/>
            <a:ext cx="5403" cy="2997456"/>
          </a:xfrm>
          <a:prstGeom prst="line">
            <a:avLst/>
          </a:prstGeom>
          <a:ln w="114300" cap="flat">
            <a:solidFill>
              <a:srgbClr val="9FC3D0"/>
            </a:solidFill>
            <a:prstDash val="solid"/>
            <a:headEnd type="none" w="sm" len="sm"/>
            <a:tailEnd type="none" w="sm" len="sm"/>
          </a:ln>
        </p:spPr>
      </p:sp>
      <p:sp>
        <p:nvSpPr>
          <p:cNvPr id="6" name="AutoShape 6"/>
          <p:cNvSpPr/>
          <p:nvPr/>
        </p:nvSpPr>
        <p:spPr>
          <a:xfrm flipH="1" flipV="1">
            <a:off x="1090490" y="-104525"/>
            <a:ext cx="5403" cy="2997456"/>
          </a:xfrm>
          <a:prstGeom prst="line">
            <a:avLst/>
          </a:prstGeom>
          <a:ln w="114300" cap="flat">
            <a:solidFill>
              <a:srgbClr val="9FC3D0"/>
            </a:solidFill>
            <a:prstDash val="solid"/>
            <a:headEnd type="none" w="sm" len="sm"/>
            <a:tailEnd type="none" w="sm" len="sm"/>
          </a:ln>
        </p:spPr>
      </p:sp>
      <p:grpSp>
        <p:nvGrpSpPr>
          <p:cNvPr id="7" name="Group 7"/>
          <p:cNvGrpSpPr/>
          <p:nvPr/>
        </p:nvGrpSpPr>
        <p:grpSpPr>
          <a:xfrm>
            <a:off x="15859155" y="0"/>
            <a:ext cx="1562612" cy="1673225"/>
            <a:chOff x="0" y="0"/>
            <a:chExt cx="2083482" cy="2230967"/>
          </a:xfrm>
        </p:grpSpPr>
        <p:grpSp>
          <p:nvGrpSpPr>
            <p:cNvPr id="8" name="Group 8"/>
            <p:cNvGrpSpPr/>
            <p:nvPr/>
          </p:nvGrpSpPr>
          <p:grpSpPr>
            <a:xfrm>
              <a:off x="75599" y="0"/>
              <a:ext cx="1932284" cy="2230967"/>
              <a:chOff x="0" y="0"/>
              <a:chExt cx="703982" cy="812800"/>
            </a:xfrm>
          </p:grpSpPr>
          <p:sp>
            <p:nvSpPr>
              <p:cNvPr id="9" name="Freeform 9"/>
              <p:cNvSpPr/>
              <p:nvPr/>
            </p:nvSpPr>
            <p:spPr>
              <a:xfrm>
                <a:off x="0" y="0"/>
                <a:ext cx="703982" cy="812800"/>
              </a:xfrm>
              <a:custGeom>
                <a:avLst/>
                <a:gdLst/>
                <a:ahLst/>
                <a:cxnLst/>
                <a:rect l="l" t="t" r="r" b="b"/>
                <a:pathLst>
                  <a:path w="703982" h="812800">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sp>
          <p:sp>
            <p:nvSpPr>
              <p:cNvPr id="10" name="TextBox 10"/>
              <p:cNvSpPr txBox="1"/>
              <p:nvPr/>
            </p:nvSpPr>
            <p:spPr>
              <a:xfrm>
                <a:off x="0" y="-47625"/>
                <a:ext cx="703982" cy="733425"/>
              </a:xfrm>
              <a:prstGeom prst="rect">
                <a:avLst/>
              </a:prstGeom>
            </p:spPr>
            <p:txBody>
              <a:bodyPr lIns="50800" tIns="50800" rIns="50800" bIns="50800" rtlCol="0" anchor="ctr"/>
              <a:lstStyle/>
              <a:p>
                <a:pPr algn="ctr">
                  <a:lnSpc>
                    <a:spcPts val="2659"/>
                  </a:lnSpc>
                </a:pPr>
                <a:endParaRPr/>
              </a:p>
            </p:txBody>
          </p:sp>
        </p:grpSp>
        <p:sp>
          <p:nvSpPr>
            <p:cNvPr id="11" name="TextBox 11"/>
            <p:cNvSpPr txBox="1"/>
            <p:nvPr/>
          </p:nvSpPr>
          <p:spPr>
            <a:xfrm>
              <a:off x="0" y="437582"/>
              <a:ext cx="2083482" cy="1241504"/>
            </a:xfrm>
            <a:prstGeom prst="rect">
              <a:avLst/>
            </a:prstGeom>
          </p:spPr>
          <p:txBody>
            <a:bodyPr lIns="0" tIns="0" rIns="0" bIns="0" rtlCol="0" anchor="t">
              <a:spAutoFit/>
            </a:bodyPr>
            <a:lstStyle/>
            <a:p>
              <a:pPr algn="ctr">
                <a:lnSpc>
                  <a:spcPts val="7805"/>
                </a:lnSpc>
              </a:pPr>
              <a:r>
                <a:rPr lang="en-US" sz="5575" b="1">
                  <a:solidFill>
                    <a:srgbClr val="000000"/>
                  </a:solidFill>
                  <a:latin typeface="Open Sans Bold"/>
                  <a:ea typeface="Open Sans Bold"/>
                  <a:cs typeface="Open Sans Bold"/>
                  <a:sym typeface="Open Sans Bold"/>
                </a:rPr>
                <a:t>29</a:t>
              </a:r>
            </a:p>
          </p:txBody>
        </p:sp>
      </p:grpSp>
      <p:sp>
        <p:nvSpPr>
          <p:cNvPr id="12" name="Freeform 12"/>
          <p:cNvSpPr/>
          <p:nvPr/>
        </p:nvSpPr>
        <p:spPr>
          <a:xfrm>
            <a:off x="1475832" y="-1449083"/>
            <a:ext cx="7315200" cy="2477783"/>
          </a:xfrm>
          <a:custGeom>
            <a:avLst/>
            <a:gdLst/>
            <a:ahLst/>
            <a:cxnLst/>
            <a:rect l="l" t="t" r="r" b="b"/>
            <a:pathLst>
              <a:path w="7315200" h="2477783">
                <a:moveTo>
                  <a:pt x="0" y="0"/>
                </a:moveTo>
                <a:lnTo>
                  <a:pt x="7315200" y="0"/>
                </a:lnTo>
                <a:lnTo>
                  <a:pt x="7315200" y="2477783"/>
                </a:lnTo>
                <a:lnTo>
                  <a:pt x="0" y="247778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3" name="Freeform 13"/>
          <p:cNvSpPr/>
          <p:nvPr/>
        </p:nvSpPr>
        <p:spPr>
          <a:xfrm>
            <a:off x="10721225" y="8788169"/>
            <a:ext cx="7315200" cy="2477783"/>
          </a:xfrm>
          <a:custGeom>
            <a:avLst/>
            <a:gdLst/>
            <a:ahLst/>
            <a:cxnLst/>
            <a:rect l="l" t="t" r="r" b="b"/>
            <a:pathLst>
              <a:path w="7315200" h="2477783">
                <a:moveTo>
                  <a:pt x="0" y="0"/>
                </a:moveTo>
                <a:lnTo>
                  <a:pt x="7315200" y="0"/>
                </a:lnTo>
                <a:lnTo>
                  <a:pt x="7315200" y="2477784"/>
                </a:lnTo>
                <a:lnTo>
                  <a:pt x="0" y="247778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pic>
        <p:nvPicPr>
          <p:cNvPr id="14" name="Picture 14"/>
          <p:cNvPicPr>
            <a:picLocks noChangeAspect="1"/>
          </p:cNvPicPr>
          <p:nvPr/>
        </p:nvPicPr>
        <p:blipFill>
          <a:blip r:embed="rId5">
            <a:alphaModFix amt="17000"/>
          </a:blip>
          <a:stretch>
            <a:fillRect/>
          </a:stretch>
        </p:blipFill>
        <p:spPr>
          <a:xfrm rot="-6772375">
            <a:off x="1291181" y="6113739"/>
            <a:ext cx="5723843" cy="5723843"/>
          </a:xfrm>
          <a:prstGeom prst="rect">
            <a:avLst/>
          </a:prstGeom>
        </p:spPr>
      </p:pic>
      <p:graphicFrame>
        <p:nvGraphicFramePr>
          <p:cNvPr id="15" name="Table 15"/>
          <p:cNvGraphicFramePr>
            <a:graphicFrameLocks noGrp="1"/>
          </p:cNvGraphicFramePr>
          <p:nvPr/>
        </p:nvGraphicFramePr>
        <p:xfrm>
          <a:off x="1945308" y="3165208"/>
          <a:ext cx="15313991" cy="5372100"/>
        </p:xfrm>
        <a:graphic>
          <a:graphicData uri="http://schemas.openxmlformats.org/drawingml/2006/table">
            <a:tbl>
              <a:tblPr/>
              <a:tblGrid>
                <a:gridCol w="3421981">
                  <a:extLst>
                    <a:ext uri="{9D8B030D-6E8A-4147-A177-3AD203B41FA5}">
                      <a16:colId xmlns:a16="http://schemas.microsoft.com/office/drawing/2014/main" val="20000"/>
                    </a:ext>
                  </a:extLst>
                </a:gridCol>
                <a:gridCol w="7887596">
                  <a:extLst>
                    <a:ext uri="{9D8B030D-6E8A-4147-A177-3AD203B41FA5}">
                      <a16:colId xmlns:a16="http://schemas.microsoft.com/office/drawing/2014/main" val="20001"/>
                    </a:ext>
                  </a:extLst>
                </a:gridCol>
                <a:gridCol w="4004414">
                  <a:extLst>
                    <a:ext uri="{9D8B030D-6E8A-4147-A177-3AD203B41FA5}">
                      <a16:colId xmlns:a16="http://schemas.microsoft.com/office/drawing/2014/main" val="20002"/>
                    </a:ext>
                  </a:extLst>
                </a:gridCol>
              </a:tblGrid>
              <a:tr h="1074420">
                <a:tc>
                  <a:txBody>
                    <a:bodyPr/>
                    <a:lstStyle/>
                    <a:p>
                      <a:pPr algn="ctr">
                        <a:lnSpc>
                          <a:spcPts val="4619"/>
                        </a:lnSpc>
                        <a:defRPr/>
                      </a:pPr>
                      <a:r>
                        <a:rPr lang="en-US" sz="3299">
                          <a:solidFill>
                            <a:srgbClr val="000000"/>
                          </a:solidFill>
                          <a:latin typeface="芫荽"/>
                          <a:ea typeface="芫荽"/>
                          <a:cs typeface="芫荽"/>
                          <a:sym typeface="芫荽"/>
                        </a:rPr>
                        <a:t>變數名稱</a:t>
                      </a:r>
                      <a:endParaRPr lang="en-US" sz="1100"/>
                    </a:p>
                  </a:txBody>
                  <a:tcPr marL="190500" marR="190500" marT="190500" marB="190500" anchor="ctr">
                    <a:lnL w="38100" cap="flat" cmpd="sng" algn="ctr">
                      <a:solidFill>
                        <a:srgbClr val="A8AFE5"/>
                      </a:solidFill>
                      <a:prstDash val="solid"/>
                      <a:round/>
                      <a:headEnd type="none" w="med" len="med"/>
                      <a:tailEnd type="none" w="med" len="med"/>
                    </a:lnL>
                    <a:lnR w="38100" cap="flat" cmpd="sng" algn="ctr">
                      <a:solidFill>
                        <a:srgbClr val="A8AFE5"/>
                      </a:solidFill>
                      <a:prstDash val="solid"/>
                      <a:round/>
                      <a:headEnd type="none" w="med" len="med"/>
                      <a:tailEnd type="none" w="med" len="med"/>
                    </a:lnR>
                    <a:lnT w="38100" cap="flat" cmpd="sng" algn="ctr">
                      <a:solidFill>
                        <a:srgbClr val="A8AFE5"/>
                      </a:solidFill>
                      <a:prstDash val="solid"/>
                      <a:round/>
                      <a:headEnd type="none" w="med" len="med"/>
                      <a:tailEnd type="none" w="med" len="med"/>
                    </a:lnT>
                    <a:lnB w="38100" cap="flat" cmpd="sng" algn="ctr">
                      <a:solidFill>
                        <a:srgbClr val="A8AFE5"/>
                      </a:solidFill>
                      <a:prstDash val="solid"/>
                      <a:round/>
                      <a:headEnd type="none" w="med" len="med"/>
                      <a:tailEnd type="none" w="med" len="med"/>
                    </a:lnB>
                    <a:solidFill>
                      <a:srgbClr val="9FC3D0"/>
                    </a:solidFill>
                  </a:tcPr>
                </a:tc>
                <a:tc>
                  <a:txBody>
                    <a:bodyPr/>
                    <a:lstStyle/>
                    <a:p>
                      <a:pPr algn="ctr">
                        <a:lnSpc>
                          <a:spcPts val="4619"/>
                        </a:lnSpc>
                        <a:defRPr/>
                      </a:pPr>
                      <a:r>
                        <a:rPr lang="en-US" sz="3299">
                          <a:solidFill>
                            <a:srgbClr val="000000"/>
                          </a:solidFill>
                          <a:latin typeface="芫荽"/>
                          <a:ea typeface="芫荽"/>
                          <a:cs typeface="芫荽"/>
                          <a:sym typeface="芫荽"/>
                        </a:rPr>
                        <a:t>定義</a:t>
                      </a:r>
                      <a:endParaRPr lang="en-US" sz="1100"/>
                    </a:p>
                  </a:txBody>
                  <a:tcPr marL="190500" marR="190500" marT="190500" marB="190500" anchor="ctr">
                    <a:lnL w="38100" cap="flat" cmpd="sng" algn="ctr">
                      <a:solidFill>
                        <a:srgbClr val="A8AFE5"/>
                      </a:solidFill>
                      <a:prstDash val="solid"/>
                      <a:round/>
                      <a:headEnd type="none" w="med" len="med"/>
                      <a:tailEnd type="none" w="med" len="med"/>
                    </a:lnL>
                    <a:lnR w="38100" cap="flat" cmpd="sng" algn="ctr">
                      <a:solidFill>
                        <a:srgbClr val="A8AFE5"/>
                      </a:solidFill>
                      <a:prstDash val="solid"/>
                      <a:round/>
                      <a:headEnd type="none" w="med" len="med"/>
                      <a:tailEnd type="none" w="med" len="med"/>
                    </a:lnR>
                    <a:lnT w="38100" cap="flat" cmpd="sng" algn="ctr">
                      <a:solidFill>
                        <a:srgbClr val="A8AFE5"/>
                      </a:solidFill>
                      <a:prstDash val="solid"/>
                      <a:round/>
                      <a:headEnd type="none" w="med" len="med"/>
                      <a:tailEnd type="none" w="med" len="med"/>
                    </a:lnT>
                    <a:lnB w="38100" cap="flat" cmpd="sng" algn="ctr">
                      <a:solidFill>
                        <a:srgbClr val="A8AFE5"/>
                      </a:solidFill>
                      <a:prstDash val="solid"/>
                      <a:round/>
                      <a:headEnd type="none" w="med" len="med"/>
                      <a:tailEnd type="none" w="med" len="med"/>
                    </a:lnB>
                    <a:solidFill>
                      <a:srgbClr val="9FC3D0"/>
                    </a:solidFill>
                  </a:tcPr>
                </a:tc>
                <a:tc>
                  <a:txBody>
                    <a:bodyPr/>
                    <a:lstStyle/>
                    <a:p>
                      <a:pPr algn="ctr">
                        <a:lnSpc>
                          <a:spcPts val="4619"/>
                        </a:lnSpc>
                        <a:defRPr/>
                      </a:pPr>
                      <a:r>
                        <a:rPr lang="en-US" sz="3299">
                          <a:solidFill>
                            <a:srgbClr val="000000"/>
                          </a:solidFill>
                          <a:latin typeface="芫荽"/>
                          <a:ea typeface="芫荽"/>
                          <a:cs typeface="芫荽"/>
                          <a:sym typeface="芫荽"/>
                        </a:rPr>
                        <a:t>花費時間(ms)</a:t>
                      </a:r>
                      <a:endParaRPr lang="en-US" sz="1100"/>
                    </a:p>
                  </a:txBody>
                  <a:tcPr marL="190500" marR="190500" marT="190500" marB="190500" anchor="ctr">
                    <a:lnL w="38100" cap="flat" cmpd="sng" algn="ctr">
                      <a:solidFill>
                        <a:srgbClr val="A8AFE5"/>
                      </a:solidFill>
                      <a:prstDash val="solid"/>
                      <a:round/>
                      <a:headEnd type="none" w="med" len="med"/>
                      <a:tailEnd type="none" w="med" len="med"/>
                    </a:lnL>
                    <a:lnR w="38100" cap="flat" cmpd="sng" algn="ctr">
                      <a:solidFill>
                        <a:srgbClr val="A8AFE5"/>
                      </a:solidFill>
                      <a:prstDash val="solid"/>
                      <a:round/>
                      <a:headEnd type="none" w="med" len="med"/>
                      <a:tailEnd type="none" w="med" len="med"/>
                    </a:lnR>
                    <a:lnT w="38100" cap="flat" cmpd="sng" algn="ctr">
                      <a:solidFill>
                        <a:srgbClr val="A8AFE5"/>
                      </a:solidFill>
                      <a:prstDash val="solid"/>
                      <a:round/>
                      <a:headEnd type="none" w="med" len="med"/>
                      <a:tailEnd type="none" w="med" len="med"/>
                    </a:lnT>
                    <a:lnB w="38100" cap="flat" cmpd="sng" algn="ctr">
                      <a:solidFill>
                        <a:srgbClr val="A8AFE5"/>
                      </a:solidFill>
                      <a:prstDash val="solid"/>
                      <a:round/>
                      <a:headEnd type="none" w="med" len="med"/>
                      <a:tailEnd type="none" w="med" len="med"/>
                    </a:lnB>
                    <a:solidFill>
                      <a:srgbClr val="9FC3D0"/>
                    </a:solidFill>
                  </a:tcPr>
                </a:tc>
                <a:extLst>
                  <a:ext uri="{0D108BD9-81ED-4DB2-BD59-A6C34878D82A}">
                    <a16:rowId xmlns:a16="http://schemas.microsoft.com/office/drawing/2014/main" val="10000"/>
                  </a:ext>
                </a:extLst>
              </a:tr>
              <a:tr h="1074420">
                <a:tc>
                  <a:txBody>
                    <a:bodyPr/>
                    <a:lstStyle/>
                    <a:p>
                      <a:pPr algn="ctr">
                        <a:lnSpc>
                          <a:spcPts val="4619"/>
                        </a:lnSpc>
                        <a:defRPr/>
                      </a:pPr>
                      <a:r>
                        <a:rPr lang="en-US" sz="3299">
                          <a:solidFill>
                            <a:srgbClr val="000000"/>
                          </a:solidFill>
                          <a:latin typeface="芫荽"/>
                          <a:ea typeface="芫荽"/>
                          <a:cs typeface="芫荽"/>
                          <a:sym typeface="芫荽"/>
                        </a:rPr>
                        <a:t>Th</a:t>
                      </a:r>
                      <a:endParaRPr lang="en-US" sz="1100"/>
                    </a:p>
                  </a:txBody>
                  <a:tcPr marL="190500" marR="190500" marT="190500" marB="190500" anchor="ctr">
                    <a:lnL w="38100" cap="flat" cmpd="sng" algn="ctr">
                      <a:solidFill>
                        <a:srgbClr val="A8AFE5"/>
                      </a:solidFill>
                      <a:prstDash val="solid"/>
                      <a:round/>
                      <a:headEnd type="none" w="med" len="med"/>
                      <a:tailEnd type="none" w="med" len="med"/>
                    </a:lnL>
                    <a:lnR w="38100" cap="flat" cmpd="sng" algn="ctr">
                      <a:solidFill>
                        <a:srgbClr val="A8AFE5"/>
                      </a:solidFill>
                      <a:prstDash val="solid"/>
                      <a:round/>
                      <a:headEnd type="none" w="med" len="med"/>
                      <a:tailEnd type="none" w="med" len="med"/>
                    </a:lnR>
                    <a:lnT w="38100" cap="flat" cmpd="sng" algn="ctr">
                      <a:solidFill>
                        <a:srgbClr val="A8AFE5"/>
                      </a:solidFill>
                      <a:prstDash val="solid"/>
                      <a:round/>
                      <a:headEnd type="none" w="med" len="med"/>
                      <a:tailEnd type="none" w="med" len="med"/>
                    </a:lnT>
                    <a:lnB w="38100" cap="flat" cmpd="sng" algn="ctr">
                      <a:solidFill>
                        <a:srgbClr val="A8AFE5"/>
                      </a:solidFill>
                      <a:prstDash val="solid"/>
                      <a:round/>
                      <a:headEnd type="none" w="med" len="med"/>
                      <a:tailEnd type="none" w="med" len="med"/>
                    </a:lnB>
                  </a:tcPr>
                </a:tc>
                <a:tc>
                  <a:txBody>
                    <a:bodyPr/>
                    <a:lstStyle/>
                    <a:p>
                      <a:pPr algn="ctr">
                        <a:lnSpc>
                          <a:spcPts val="4619"/>
                        </a:lnSpc>
                        <a:defRPr/>
                      </a:pPr>
                      <a:r>
                        <a:rPr lang="en-US" sz="3299">
                          <a:solidFill>
                            <a:srgbClr val="000000"/>
                          </a:solidFill>
                          <a:latin typeface="芫荽"/>
                          <a:ea typeface="芫荽"/>
                          <a:cs typeface="芫荽"/>
                          <a:sym typeface="芫荽"/>
                        </a:rPr>
                        <a:t>一次單向雜湊函數計算所需時間</a:t>
                      </a:r>
                      <a:endParaRPr lang="en-US" sz="1100"/>
                    </a:p>
                  </a:txBody>
                  <a:tcPr marL="190500" marR="190500" marT="190500" marB="190500" anchor="ctr">
                    <a:lnL w="38100" cap="flat" cmpd="sng" algn="ctr">
                      <a:solidFill>
                        <a:srgbClr val="A8AFE5"/>
                      </a:solidFill>
                      <a:prstDash val="solid"/>
                      <a:round/>
                      <a:headEnd type="none" w="med" len="med"/>
                      <a:tailEnd type="none" w="med" len="med"/>
                    </a:lnL>
                    <a:lnR w="38100" cap="flat" cmpd="sng" algn="ctr">
                      <a:solidFill>
                        <a:srgbClr val="A8AFE5"/>
                      </a:solidFill>
                      <a:prstDash val="solid"/>
                      <a:round/>
                      <a:headEnd type="none" w="med" len="med"/>
                      <a:tailEnd type="none" w="med" len="med"/>
                    </a:lnR>
                    <a:lnT w="38100" cap="flat" cmpd="sng" algn="ctr">
                      <a:solidFill>
                        <a:srgbClr val="A8AFE5"/>
                      </a:solidFill>
                      <a:prstDash val="solid"/>
                      <a:round/>
                      <a:headEnd type="none" w="med" len="med"/>
                      <a:tailEnd type="none" w="med" len="med"/>
                    </a:lnT>
                    <a:lnB w="38100" cap="flat" cmpd="sng" algn="ctr">
                      <a:solidFill>
                        <a:srgbClr val="A8AFE5"/>
                      </a:solidFill>
                      <a:prstDash val="solid"/>
                      <a:round/>
                      <a:headEnd type="none" w="med" len="med"/>
                      <a:tailEnd type="none" w="med" len="med"/>
                    </a:lnB>
                  </a:tcPr>
                </a:tc>
                <a:tc>
                  <a:txBody>
                    <a:bodyPr/>
                    <a:lstStyle/>
                    <a:p>
                      <a:pPr algn="ctr">
                        <a:lnSpc>
                          <a:spcPts val="4619"/>
                        </a:lnSpc>
                        <a:defRPr/>
                      </a:pPr>
                      <a:r>
                        <a:rPr lang="en-US" sz="3299">
                          <a:solidFill>
                            <a:srgbClr val="000000"/>
                          </a:solidFill>
                          <a:latin typeface="芫荽"/>
                          <a:ea typeface="芫荽"/>
                          <a:cs typeface="芫荽"/>
                          <a:sym typeface="芫荽"/>
                        </a:rPr>
                        <a:t>0.00645</a:t>
                      </a:r>
                      <a:endParaRPr lang="en-US" sz="1100"/>
                    </a:p>
                  </a:txBody>
                  <a:tcPr marL="190500" marR="190500" marT="190500" marB="190500" anchor="ctr">
                    <a:lnL w="38100" cap="flat" cmpd="sng" algn="ctr">
                      <a:solidFill>
                        <a:srgbClr val="A8AFE5"/>
                      </a:solidFill>
                      <a:prstDash val="solid"/>
                      <a:round/>
                      <a:headEnd type="none" w="med" len="med"/>
                      <a:tailEnd type="none" w="med" len="med"/>
                    </a:lnL>
                    <a:lnR w="38100" cap="flat" cmpd="sng" algn="ctr">
                      <a:solidFill>
                        <a:srgbClr val="A8AFE5"/>
                      </a:solidFill>
                      <a:prstDash val="solid"/>
                      <a:round/>
                      <a:headEnd type="none" w="med" len="med"/>
                      <a:tailEnd type="none" w="med" len="med"/>
                    </a:lnR>
                    <a:lnT w="38100" cap="flat" cmpd="sng" algn="ctr">
                      <a:solidFill>
                        <a:srgbClr val="A8AFE5"/>
                      </a:solidFill>
                      <a:prstDash val="solid"/>
                      <a:round/>
                      <a:headEnd type="none" w="med" len="med"/>
                      <a:tailEnd type="none" w="med" len="med"/>
                    </a:lnT>
                    <a:lnB w="38100" cap="flat" cmpd="sng" algn="ctr">
                      <a:solidFill>
                        <a:srgbClr val="A8AFE5"/>
                      </a:solidFill>
                      <a:prstDash val="solid"/>
                      <a:round/>
                      <a:headEnd type="none" w="med" len="med"/>
                      <a:tailEnd type="none" w="med" len="med"/>
                    </a:lnB>
                  </a:tcPr>
                </a:tc>
                <a:extLst>
                  <a:ext uri="{0D108BD9-81ED-4DB2-BD59-A6C34878D82A}">
                    <a16:rowId xmlns:a16="http://schemas.microsoft.com/office/drawing/2014/main" val="10001"/>
                  </a:ext>
                </a:extLst>
              </a:tr>
              <a:tr h="1074420">
                <a:tc>
                  <a:txBody>
                    <a:bodyPr/>
                    <a:lstStyle/>
                    <a:p>
                      <a:pPr algn="ctr">
                        <a:lnSpc>
                          <a:spcPts val="4619"/>
                        </a:lnSpc>
                        <a:defRPr/>
                      </a:pPr>
                      <a:r>
                        <a:rPr lang="en-US" sz="3299">
                          <a:solidFill>
                            <a:srgbClr val="000000"/>
                          </a:solidFill>
                          <a:latin typeface="芫荽"/>
                          <a:ea typeface="芫荽"/>
                          <a:cs typeface="芫荽"/>
                          <a:sym typeface="芫荽"/>
                        </a:rPr>
                        <a:t>Tp</a:t>
                      </a:r>
                      <a:endParaRPr lang="en-US" sz="1100"/>
                    </a:p>
                  </a:txBody>
                  <a:tcPr marL="190500" marR="190500" marT="190500" marB="190500" anchor="ctr">
                    <a:lnL w="38100" cap="flat" cmpd="sng" algn="ctr">
                      <a:solidFill>
                        <a:srgbClr val="A8AFE5"/>
                      </a:solidFill>
                      <a:prstDash val="solid"/>
                      <a:round/>
                      <a:headEnd type="none" w="med" len="med"/>
                      <a:tailEnd type="none" w="med" len="med"/>
                    </a:lnL>
                    <a:lnR w="38100" cap="flat" cmpd="sng" algn="ctr">
                      <a:solidFill>
                        <a:srgbClr val="A8AFE5"/>
                      </a:solidFill>
                      <a:prstDash val="solid"/>
                      <a:round/>
                      <a:headEnd type="none" w="med" len="med"/>
                      <a:tailEnd type="none" w="med" len="med"/>
                    </a:lnR>
                    <a:lnT w="38100" cap="flat" cmpd="sng" algn="ctr">
                      <a:solidFill>
                        <a:srgbClr val="A8AFE5"/>
                      </a:solidFill>
                      <a:prstDash val="solid"/>
                      <a:round/>
                      <a:headEnd type="none" w="med" len="med"/>
                      <a:tailEnd type="none" w="med" len="med"/>
                    </a:lnT>
                    <a:lnB w="38100" cap="flat" cmpd="sng" algn="ctr">
                      <a:solidFill>
                        <a:srgbClr val="A8AFE5"/>
                      </a:solidFill>
                      <a:prstDash val="solid"/>
                      <a:round/>
                      <a:headEnd type="none" w="med" len="med"/>
                      <a:tailEnd type="none" w="med" len="med"/>
                    </a:lnB>
                  </a:tcPr>
                </a:tc>
                <a:tc>
                  <a:txBody>
                    <a:bodyPr/>
                    <a:lstStyle/>
                    <a:p>
                      <a:pPr algn="ctr">
                        <a:lnSpc>
                          <a:spcPts val="4619"/>
                        </a:lnSpc>
                        <a:defRPr/>
                      </a:pPr>
                      <a:r>
                        <a:rPr lang="en-US" sz="3299">
                          <a:solidFill>
                            <a:srgbClr val="000000"/>
                          </a:solidFill>
                          <a:latin typeface="芫荽"/>
                          <a:ea typeface="芫荽"/>
                          <a:cs typeface="芫荽"/>
                          <a:sym typeface="芫荽"/>
                        </a:rPr>
                        <a:t>一次PUF 計算所需的時間</a:t>
                      </a:r>
                      <a:endParaRPr lang="en-US" sz="1100"/>
                    </a:p>
                  </a:txBody>
                  <a:tcPr marL="190500" marR="190500" marT="190500" marB="190500" anchor="ctr">
                    <a:lnL w="38100" cap="flat" cmpd="sng" algn="ctr">
                      <a:solidFill>
                        <a:srgbClr val="A8AFE5"/>
                      </a:solidFill>
                      <a:prstDash val="solid"/>
                      <a:round/>
                      <a:headEnd type="none" w="med" len="med"/>
                      <a:tailEnd type="none" w="med" len="med"/>
                    </a:lnL>
                    <a:lnR w="38100" cap="flat" cmpd="sng" algn="ctr">
                      <a:solidFill>
                        <a:srgbClr val="A8AFE5"/>
                      </a:solidFill>
                      <a:prstDash val="solid"/>
                      <a:round/>
                      <a:headEnd type="none" w="med" len="med"/>
                      <a:tailEnd type="none" w="med" len="med"/>
                    </a:lnR>
                    <a:lnT w="38100" cap="flat" cmpd="sng" algn="ctr">
                      <a:solidFill>
                        <a:srgbClr val="A8AFE5"/>
                      </a:solidFill>
                      <a:prstDash val="solid"/>
                      <a:round/>
                      <a:headEnd type="none" w="med" len="med"/>
                      <a:tailEnd type="none" w="med" len="med"/>
                    </a:lnT>
                    <a:lnB w="38100" cap="flat" cmpd="sng" algn="ctr">
                      <a:solidFill>
                        <a:srgbClr val="A8AFE5"/>
                      </a:solidFill>
                      <a:prstDash val="solid"/>
                      <a:round/>
                      <a:headEnd type="none" w="med" len="med"/>
                      <a:tailEnd type="none" w="med" len="med"/>
                    </a:lnB>
                  </a:tcPr>
                </a:tc>
                <a:tc>
                  <a:txBody>
                    <a:bodyPr/>
                    <a:lstStyle/>
                    <a:p>
                      <a:pPr algn="ctr">
                        <a:lnSpc>
                          <a:spcPts val="4619"/>
                        </a:lnSpc>
                        <a:defRPr/>
                      </a:pPr>
                      <a:r>
                        <a:rPr lang="en-US" sz="3299">
                          <a:solidFill>
                            <a:srgbClr val="000000"/>
                          </a:solidFill>
                          <a:latin typeface="芫荽"/>
                          <a:ea typeface="芫荽"/>
                          <a:cs typeface="芫荽"/>
                          <a:sym typeface="芫荽"/>
                        </a:rPr>
                        <a:t>0.00404</a:t>
                      </a:r>
                      <a:endParaRPr lang="en-US" sz="1100"/>
                    </a:p>
                  </a:txBody>
                  <a:tcPr marL="190500" marR="190500" marT="190500" marB="190500" anchor="ctr">
                    <a:lnL w="38100" cap="flat" cmpd="sng" algn="ctr">
                      <a:solidFill>
                        <a:srgbClr val="A8AFE5"/>
                      </a:solidFill>
                      <a:prstDash val="solid"/>
                      <a:round/>
                      <a:headEnd type="none" w="med" len="med"/>
                      <a:tailEnd type="none" w="med" len="med"/>
                    </a:lnL>
                    <a:lnR w="38100" cap="flat" cmpd="sng" algn="ctr">
                      <a:solidFill>
                        <a:srgbClr val="A8AFE5"/>
                      </a:solidFill>
                      <a:prstDash val="solid"/>
                      <a:round/>
                      <a:headEnd type="none" w="med" len="med"/>
                      <a:tailEnd type="none" w="med" len="med"/>
                    </a:lnR>
                    <a:lnT w="38100" cap="flat" cmpd="sng" algn="ctr">
                      <a:solidFill>
                        <a:srgbClr val="A8AFE5"/>
                      </a:solidFill>
                      <a:prstDash val="solid"/>
                      <a:round/>
                      <a:headEnd type="none" w="med" len="med"/>
                      <a:tailEnd type="none" w="med" len="med"/>
                    </a:lnT>
                    <a:lnB w="38100" cap="flat" cmpd="sng" algn="ctr">
                      <a:solidFill>
                        <a:srgbClr val="A8AFE5"/>
                      </a:solidFill>
                      <a:prstDash val="solid"/>
                      <a:round/>
                      <a:headEnd type="none" w="med" len="med"/>
                      <a:tailEnd type="none" w="med" len="med"/>
                    </a:lnB>
                  </a:tcPr>
                </a:tc>
                <a:extLst>
                  <a:ext uri="{0D108BD9-81ED-4DB2-BD59-A6C34878D82A}">
                    <a16:rowId xmlns:a16="http://schemas.microsoft.com/office/drawing/2014/main" val="10002"/>
                  </a:ext>
                </a:extLst>
              </a:tr>
              <a:tr h="1074420">
                <a:tc>
                  <a:txBody>
                    <a:bodyPr/>
                    <a:lstStyle/>
                    <a:p>
                      <a:pPr algn="ctr">
                        <a:lnSpc>
                          <a:spcPts val="4619"/>
                        </a:lnSpc>
                        <a:defRPr/>
                      </a:pPr>
                      <a:r>
                        <a:rPr lang="en-US" sz="3299">
                          <a:solidFill>
                            <a:srgbClr val="000000"/>
                          </a:solidFill>
                          <a:latin typeface="芫荽"/>
                          <a:ea typeface="芫荽"/>
                          <a:cs typeface="芫荽"/>
                          <a:sym typeface="芫荽"/>
                        </a:rPr>
                        <a:t>Ts</a:t>
                      </a:r>
                      <a:endParaRPr lang="en-US" sz="1100"/>
                    </a:p>
                  </a:txBody>
                  <a:tcPr marL="190500" marR="190500" marT="190500" marB="190500" anchor="ctr">
                    <a:lnL w="38100" cap="flat" cmpd="sng" algn="ctr">
                      <a:solidFill>
                        <a:srgbClr val="A8AFE5"/>
                      </a:solidFill>
                      <a:prstDash val="solid"/>
                      <a:round/>
                      <a:headEnd type="none" w="med" len="med"/>
                      <a:tailEnd type="none" w="med" len="med"/>
                    </a:lnL>
                    <a:lnR w="38100" cap="flat" cmpd="sng" algn="ctr">
                      <a:solidFill>
                        <a:srgbClr val="A8AFE5"/>
                      </a:solidFill>
                      <a:prstDash val="solid"/>
                      <a:round/>
                      <a:headEnd type="none" w="med" len="med"/>
                      <a:tailEnd type="none" w="med" len="med"/>
                    </a:lnR>
                    <a:lnT w="38100" cap="flat" cmpd="sng" algn="ctr">
                      <a:solidFill>
                        <a:srgbClr val="A8AFE5"/>
                      </a:solidFill>
                      <a:prstDash val="solid"/>
                      <a:round/>
                      <a:headEnd type="none" w="med" len="med"/>
                      <a:tailEnd type="none" w="med" len="med"/>
                    </a:lnT>
                    <a:lnB w="38100" cap="flat" cmpd="sng" algn="ctr">
                      <a:solidFill>
                        <a:srgbClr val="A8AFE5"/>
                      </a:solidFill>
                      <a:prstDash val="solid"/>
                      <a:round/>
                      <a:headEnd type="none" w="med" len="med"/>
                      <a:tailEnd type="none" w="med" len="med"/>
                    </a:lnB>
                  </a:tcPr>
                </a:tc>
                <a:tc>
                  <a:txBody>
                    <a:bodyPr/>
                    <a:lstStyle/>
                    <a:p>
                      <a:pPr algn="ctr">
                        <a:lnSpc>
                          <a:spcPts val="4619"/>
                        </a:lnSpc>
                        <a:defRPr/>
                      </a:pPr>
                      <a:r>
                        <a:rPr lang="en-US" sz="3299">
                          <a:solidFill>
                            <a:srgbClr val="000000"/>
                          </a:solidFill>
                          <a:latin typeface="芫荽"/>
                          <a:ea typeface="芫荽"/>
                          <a:cs typeface="芫荽"/>
                          <a:sym typeface="芫荽"/>
                        </a:rPr>
                        <a:t>一次對稱式加解密計算所需時間</a:t>
                      </a:r>
                      <a:endParaRPr lang="en-US" sz="1100"/>
                    </a:p>
                  </a:txBody>
                  <a:tcPr marL="190500" marR="190500" marT="190500" marB="190500" anchor="ctr">
                    <a:lnL w="38100" cap="flat" cmpd="sng" algn="ctr">
                      <a:solidFill>
                        <a:srgbClr val="A8AFE5"/>
                      </a:solidFill>
                      <a:prstDash val="solid"/>
                      <a:round/>
                      <a:headEnd type="none" w="med" len="med"/>
                      <a:tailEnd type="none" w="med" len="med"/>
                    </a:lnL>
                    <a:lnR w="38100" cap="flat" cmpd="sng" algn="ctr">
                      <a:solidFill>
                        <a:srgbClr val="A8AFE5"/>
                      </a:solidFill>
                      <a:prstDash val="solid"/>
                      <a:round/>
                      <a:headEnd type="none" w="med" len="med"/>
                      <a:tailEnd type="none" w="med" len="med"/>
                    </a:lnR>
                    <a:lnT w="38100" cap="flat" cmpd="sng" algn="ctr">
                      <a:solidFill>
                        <a:srgbClr val="A8AFE5"/>
                      </a:solidFill>
                      <a:prstDash val="solid"/>
                      <a:round/>
                      <a:headEnd type="none" w="med" len="med"/>
                      <a:tailEnd type="none" w="med" len="med"/>
                    </a:lnT>
                    <a:lnB w="38100" cap="flat" cmpd="sng" algn="ctr">
                      <a:solidFill>
                        <a:srgbClr val="A8AFE5"/>
                      </a:solidFill>
                      <a:prstDash val="solid"/>
                      <a:round/>
                      <a:headEnd type="none" w="med" len="med"/>
                      <a:tailEnd type="none" w="med" len="med"/>
                    </a:lnB>
                  </a:tcPr>
                </a:tc>
                <a:tc>
                  <a:txBody>
                    <a:bodyPr/>
                    <a:lstStyle/>
                    <a:p>
                      <a:pPr algn="ctr">
                        <a:lnSpc>
                          <a:spcPts val="4619"/>
                        </a:lnSpc>
                        <a:defRPr/>
                      </a:pPr>
                      <a:r>
                        <a:rPr lang="en-US" sz="3299">
                          <a:solidFill>
                            <a:srgbClr val="000000"/>
                          </a:solidFill>
                          <a:latin typeface="芫荽"/>
                          <a:ea typeface="芫荽"/>
                          <a:cs typeface="芫荽"/>
                          <a:sym typeface="芫荽"/>
                        </a:rPr>
                        <a:t>0.00908</a:t>
                      </a:r>
                      <a:endParaRPr lang="en-US" sz="1100"/>
                    </a:p>
                  </a:txBody>
                  <a:tcPr marL="190500" marR="190500" marT="190500" marB="190500" anchor="ctr">
                    <a:lnL w="38100" cap="flat" cmpd="sng" algn="ctr">
                      <a:solidFill>
                        <a:srgbClr val="A8AFE5"/>
                      </a:solidFill>
                      <a:prstDash val="solid"/>
                      <a:round/>
                      <a:headEnd type="none" w="med" len="med"/>
                      <a:tailEnd type="none" w="med" len="med"/>
                    </a:lnL>
                    <a:lnR w="38100" cap="flat" cmpd="sng" algn="ctr">
                      <a:solidFill>
                        <a:srgbClr val="A8AFE5"/>
                      </a:solidFill>
                      <a:prstDash val="solid"/>
                      <a:round/>
                      <a:headEnd type="none" w="med" len="med"/>
                      <a:tailEnd type="none" w="med" len="med"/>
                    </a:lnR>
                    <a:lnT w="38100" cap="flat" cmpd="sng" algn="ctr">
                      <a:solidFill>
                        <a:srgbClr val="A8AFE5"/>
                      </a:solidFill>
                      <a:prstDash val="solid"/>
                      <a:round/>
                      <a:headEnd type="none" w="med" len="med"/>
                      <a:tailEnd type="none" w="med" len="med"/>
                    </a:lnT>
                    <a:lnB w="38100" cap="flat" cmpd="sng" algn="ctr">
                      <a:solidFill>
                        <a:srgbClr val="A8AFE5"/>
                      </a:solidFill>
                      <a:prstDash val="solid"/>
                      <a:round/>
                      <a:headEnd type="none" w="med" len="med"/>
                      <a:tailEnd type="none" w="med" len="med"/>
                    </a:lnB>
                  </a:tcPr>
                </a:tc>
                <a:extLst>
                  <a:ext uri="{0D108BD9-81ED-4DB2-BD59-A6C34878D82A}">
                    <a16:rowId xmlns:a16="http://schemas.microsoft.com/office/drawing/2014/main" val="10003"/>
                  </a:ext>
                </a:extLst>
              </a:tr>
              <a:tr h="1074420">
                <a:tc>
                  <a:txBody>
                    <a:bodyPr/>
                    <a:lstStyle/>
                    <a:p>
                      <a:pPr algn="ctr">
                        <a:lnSpc>
                          <a:spcPts val="4619"/>
                        </a:lnSpc>
                        <a:defRPr/>
                      </a:pPr>
                      <a:r>
                        <a:rPr lang="en-US" sz="3299">
                          <a:solidFill>
                            <a:srgbClr val="000000"/>
                          </a:solidFill>
                          <a:latin typeface="芫荽"/>
                          <a:ea typeface="芫荽"/>
                          <a:cs typeface="芫荽"/>
                          <a:sym typeface="芫荽"/>
                        </a:rPr>
                        <a:t>Te</a:t>
                      </a:r>
                      <a:endParaRPr lang="en-US" sz="1100"/>
                    </a:p>
                  </a:txBody>
                  <a:tcPr marL="190500" marR="190500" marT="190500" marB="190500" anchor="ctr">
                    <a:lnL w="38100" cap="flat" cmpd="sng" algn="ctr">
                      <a:solidFill>
                        <a:srgbClr val="A8AFE5"/>
                      </a:solidFill>
                      <a:prstDash val="solid"/>
                      <a:round/>
                      <a:headEnd type="none" w="med" len="med"/>
                      <a:tailEnd type="none" w="med" len="med"/>
                    </a:lnL>
                    <a:lnR w="38100" cap="flat" cmpd="sng" algn="ctr">
                      <a:solidFill>
                        <a:srgbClr val="A8AFE5"/>
                      </a:solidFill>
                      <a:prstDash val="solid"/>
                      <a:round/>
                      <a:headEnd type="none" w="med" len="med"/>
                      <a:tailEnd type="none" w="med" len="med"/>
                    </a:lnR>
                    <a:lnT w="38100" cap="flat" cmpd="sng" algn="ctr">
                      <a:solidFill>
                        <a:srgbClr val="A8AFE5"/>
                      </a:solidFill>
                      <a:prstDash val="solid"/>
                      <a:round/>
                      <a:headEnd type="none" w="med" len="med"/>
                      <a:tailEnd type="none" w="med" len="med"/>
                    </a:lnT>
                    <a:lnB w="38100" cap="flat" cmpd="sng" algn="ctr">
                      <a:solidFill>
                        <a:srgbClr val="A8AFE5"/>
                      </a:solidFill>
                      <a:prstDash val="solid"/>
                      <a:round/>
                      <a:headEnd type="none" w="med" len="med"/>
                      <a:tailEnd type="none" w="med" len="med"/>
                    </a:lnB>
                  </a:tcPr>
                </a:tc>
                <a:tc>
                  <a:txBody>
                    <a:bodyPr/>
                    <a:lstStyle/>
                    <a:p>
                      <a:pPr algn="ctr">
                        <a:lnSpc>
                          <a:spcPts val="4619"/>
                        </a:lnSpc>
                        <a:defRPr/>
                      </a:pPr>
                      <a:r>
                        <a:rPr lang="en-US" sz="3299">
                          <a:solidFill>
                            <a:srgbClr val="000000"/>
                          </a:solidFill>
                          <a:latin typeface="芫荽"/>
                          <a:ea typeface="芫荽"/>
                          <a:cs typeface="芫荽"/>
                          <a:sym typeface="芫荽"/>
                        </a:rPr>
                        <a:t>一次橢圓曲線點乘計算所需時間</a:t>
                      </a:r>
                      <a:endParaRPr lang="en-US" sz="1100"/>
                    </a:p>
                  </a:txBody>
                  <a:tcPr marL="190500" marR="190500" marT="190500" marB="190500" anchor="ctr">
                    <a:lnL w="38100" cap="flat" cmpd="sng" algn="ctr">
                      <a:solidFill>
                        <a:srgbClr val="A8AFE5"/>
                      </a:solidFill>
                      <a:prstDash val="solid"/>
                      <a:round/>
                      <a:headEnd type="none" w="med" len="med"/>
                      <a:tailEnd type="none" w="med" len="med"/>
                    </a:lnL>
                    <a:lnR w="38100" cap="flat" cmpd="sng" algn="ctr">
                      <a:solidFill>
                        <a:srgbClr val="A8AFE5"/>
                      </a:solidFill>
                      <a:prstDash val="solid"/>
                      <a:round/>
                      <a:headEnd type="none" w="med" len="med"/>
                      <a:tailEnd type="none" w="med" len="med"/>
                    </a:lnR>
                    <a:lnT w="38100" cap="flat" cmpd="sng" algn="ctr">
                      <a:solidFill>
                        <a:srgbClr val="A8AFE5"/>
                      </a:solidFill>
                      <a:prstDash val="solid"/>
                      <a:round/>
                      <a:headEnd type="none" w="med" len="med"/>
                      <a:tailEnd type="none" w="med" len="med"/>
                    </a:lnT>
                    <a:lnB w="38100" cap="flat" cmpd="sng" algn="ctr">
                      <a:solidFill>
                        <a:srgbClr val="A8AFE5"/>
                      </a:solidFill>
                      <a:prstDash val="solid"/>
                      <a:round/>
                      <a:headEnd type="none" w="med" len="med"/>
                      <a:tailEnd type="none" w="med" len="med"/>
                    </a:lnB>
                  </a:tcPr>
                </a:tc>
                <a:tc>
                  <a:txBody>
                    <a:bodyPr/>
                    <a:lstStyle/>
                    <a:p>
                      <a:pPr algn="ctr">
                        <a:lnSpc>
                          <a:spcPts val="4619"/>
                        </a:lnSpc>
                        <a:defRPr/>
                      </a:pPr>
                      <a:r>
                        <a:rPr lang="en-US" sz="3299">
                          <a:solidFill>
                            <a:srgbClr val="000000"/>
                          </a:solidFill>
                          <a:latin typeface="芫荽"/>
                          <a:ea typeface="芫荽"/>
                          <a:cs typeface="芫荽"/>
                          <a:sym typeface="芫荽"/>
                        </a:rPr>
                        <a:t>0.01828</a:t>
                      </a:r>
                      <a:endParaRPr lang="en-US" sz="1100"/>
                    </a:p>
                  </a:txBody>
                  <a:tcPr marL="190500" marR="190500" marT="190500" marB="190500" anchor="ctr">
                    <a:lnL w="38100" cap="flat" cmpd="sng" algn="ctr">
                      <a:solidFill>
                        <a:srgbClr val="A8AFE5"/>
                      </a:solidFill>
                      <a:prstDash val="solid"/>
                      <a:round/>
                      <a:headEnd type="none" w="med" len="med"/>
                      <a:tailEnd type="none" w="med" len="med"/>
                    </a:lnL>
                    <a:lnR w="38100" cap="flat" cmpd="sng" algn="ctr">
                      <a:solidFill>
                        <a:srgbClr val="A8AFE5"/>
                      </a:solidFill>
                      <a:prstDash val="solid"/>
                      <a:round/>
                      <a:headEnd type="none" w="med" len="med"/>
                      <a:tailEnd type="none" w="med" len="med"/>
                    </a:lnR>
                    <a:lnT w="38100" cap="flat" cmpd="sng" algn="ctr">
                      <a:solidFill>
                        <a:srgbClr val="A8AFE5"/>
                      </a:solidFill>
                      <a:prstDash val="solid"/>
                      <a:round/>
                      <a:headEnd type="none" w="med" len="med"/>
                      <a:tailEnd type="none" w="med" len="med"/>
                    </a:lnT>
                    <a:lnB w="38100" cap="flat" cmpd="sng" algn="ctr">
                      <a:solidFill>
                        <a:srgbClr val="A8AFE5"/>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sp>
        <p:nvSpPr>
          <p:cNvPr id="2" name="TextBox 2"/>
          <p:cNvSpPr txBox="1"/>
          <p:nvPr/>
        </p:nvSpPr>
        <p:spPr>
          <a:xfrm>
            <a:off x="5702946" y="8800282"/>
            <a:ext cx="6882108" cy="464820"/>
          </a:xfrm>
          <a:prstGeom prst="rect">
            <a:avLst/>
          </a:prstGeom>
        </p:spPr>
        <p:txBody>
          <a:bodyPr lIns="0" tIns="0" rIns="0" bIns="0" rtlCol="0" anchor="t">
            <a:spAutoFit/>
          </a:bodyPr>
          <a:lstStyle/>
          <a:p>
            <a:pPr algn="ctr">
              <a:lnSpc>
                <a:spcPts val="3779"/>
              </a:lnSpc>
            </a:pPr>
            <a:r>
              <a:rPr lang="en-US" sz="2700">
                <a:solidFill>
                  <a:srgbClr val="000000"/>
                </a:solidFill>
                <a:latin typeface="Alatsi"/>
                <a:ea typeface="Alatsi"/>
                <a:cs typeface="Alatsi"/>
                <a:sym typeface="Alatsi"/>
              </a:rPr>
              <a:t>TCU MI 110級畢業專題</a:t>
            </a:r>
          </a:p>
        </p:txBody>
      </p:sp>
      <p:sp>
        <p:nvSpPr>
          <p:cNvPr id="3" name="AutoShape 3"/>
          <p:cNvSpPr/>
          <p:nvPr/>
        </p:nvSpPr>
        <p:spPr>
          <a:xfrm>
            <a:off x="-260599" y="9061267"/>
            <a:ext cx="7105264" cy="19050"/>
          </a:xfrm>
          <a:prstGeom prst="line">
            <a:avLst/>
          </a:prstGeom>
          <a:ln w="114300" cap="flat">
            <a:solidFill>
              <a:srgbClr val="9FC3D0"/>
            </a:solidFill>
            <a:prstDash val="solid"/>
            <a:headEnd type="none" w="sm" len="sm"/>
            <a:tailEnd type="none" w="sm" len="sm"/>
          </a:ln>
        </p:spPr>
      </p:sp>
      <p:sp>
        <p:nvSpPr>
          <p:cNvPr id="4" name="AutoShape 4"/>
          <p:cNvSpPr/>
          <p:nvPr/>
        </p:nvSpPr>
        <p:spPr>
          <a:xfrm>
            <a:off x="11430169" y="9061267"/>
            <a:ext cx="7105264" cy="19050"/>
          </a:xfrm>
          <a:prstGeom prst="line">
            <a:avLst/>
          </a:prstGeom>
          <a:ln w="114300" cap="flat">
            <a:solidFill>
              <a:srgbClr val="9FC3D0"/>
            </a:solidFill>
            <a:prstDash val="solid"/>
            <a:headEnd type="none" w="sm" len="sm"/>
            <a:tailEnd type="none" w="sm" len="sm"/>
          </a:ln>
        </p:spPr>
      </p:sp>
      <p:sp>
        <p:nvSpPr>
          <p:cNvPr id="5" name="Freeform 5"/>
          <p:cNvSpPr/>
          <p:nvPr/>
        </p:nvSpPr>
        <p:spPr>
          <a:xfrm>
            <a:off x="12982861" y="5933231"/>
            <a:ext cx="7315200" cy="2477783"/>
          </a:xfrm>
          <a:custGeom>
            <a:avLst/>
            <a:gdLst/>
            <a:ahLst/>
            <a:cxnLst/>
            <a:rect l="l" t="t" r="r" b="b"/>
            <a:pathLst>
              <a:path w="7315200" h="2477783">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6" name="Group 6"/>
          <p:cNvGrpSpPr/>
          <p:nvPr/>
        </p:nvGrpSpPr>
        <p:grpSpPr>
          <a:xfrm>
            <a:off x="12012909" y="2797221"/>
            <a:ext cx="5246391" cy="5246370"/>
            <a:chOff x="0" y="0"/>
            <a:chExt cx="6350025" cy="6350000"/>
          </a:xfrm>
        </p:grpSpPr>
        <p:sp>
          <p:nvSpPr>
            <p:cNvPr id="7" name="Freeform 7"/>
            <p:cNvSpPr/>
            <p:nvPr/>
          </p:nvSpPr>
          <p:spPr>
            <a:xfrm>
              <a:off x="0" y="0"/>
              <a:ext cx="6350026" cy="6350000"/>
            </a:xfrm>
            <a:custGeom>
              <a:avLst/>
              <a:gdLst/>
              <a:ahLst/>
              <a:cxnLst/>
              <a:rect l="l" t="t" r="r" b="b"/>
              <a:pathLst>
                <a:path w="6350026" h="6350000">
                  <a:moveTo>
                    <a:pt x="0" y="0"/>
                  </a:moveTo>
                  <a:lnTo>
                    <a:pt x="6350026" y="0"/>
                  </a:lnTo>
                  <a:lnTo>
                    <a:pt x="6350026" y="6350000"/>
                  </a:lnTo>
                  <a:lnTo>
                    <a:pt x="0" y="6350000"/>
                  </a:lnTo>
                  <a:close/>
                </a:path>
              </a:pathLst>
            </a:custGeom>
            <a:blipFill>
              <a:blip r:embed="rId4"/>
              <a:stretch>
                <a:fillRect l="-55262" r="-55262"/>
              </a:stretch>
            </a:blipFill>
          </p:spPr>
        </p:sp>
      </p:grpSp>
      <p:sp>
        <p:nvSpPr>
          <p:cNvPr id="8" name="TextBox 8"/>
          <p:cNvSpPr txBox="1"/>
          <p:nvPr/>
        </p:nvSpPr>
        <p:spPr>
          <a:xfrm>
            <a:off x="2553980" y="866775"/>
            <a:ext cx="13180039" cy="1450976"/>
          </a:xfrm>
          <a:prstGeom prst="rect">
            <a:avLst/>
          </a:prstGeom>
        </p:spPr>
        <p:txBody>
          <a:bodyPr lIns="0" tIns="0" rIns="0" bIns="0" rtlCol="0" anchor="t">
            <a:spAutoFit/>
          </a:bodyPr>
          <a:lstStyle/>
          <a:p>
            <a:pPr algn="ctr">
              <a:lnSpc>
                <a:spcPts val="11899"/>
              </a:lnSpc>
            </a:pPr>
            <a:r>
              <a:rPr lang="en-US" sz="8499">
                <a:solidFill>
                  <a:srgbClr val="000000"/>
                </a:solidFill>
                <a:latin typeface="芫荽"/>
                <a:ea typeface="芫荽"/>
                <a:cs typeface="芫荽"/>
                <a:sym typeface="芫荽"/>
              </a:rPr>
              <a:t>研究背景</a:t>
            </a:r>
          </a:p>
        </p:txBody>
      </p:sp>
      <p:grpSp>
        <p:nvGrpSpPr>
          <p:cNvPr id="9" name="Group 9"/>
          <p:cNvGrpSpPr/>
          <p:nvPr/>
        </p:nvGrpSpPr>
        <p:grpSpPr>
          <a:xfrm>
            <a:off x="15859155" y="0"/>
            <a:ext cx="1562612" cy="1673225"/>
            <a:chOff x="0" y="0"/>
            <a:chExt cx="2083482" cy="2230967"/>
          </a:xfrm>
        </p:grpSpPr>
        <p:grpSp>
          <p:nvGrpSpPr>
            <p:cNvPr id="10" name="Group 10"/>
            <p:cNvGrpSpPr/>
            <p:nvPr/>
          </p:nvGrpSpPr>
          <p:grpSpPr>
            <a:xfrm>
              <a:off x="75599" y="0"/>
              <a:ext cx="1932284" cy="2230967"/>
              <a:chOff x="0" y="0"/>
              <a:chExt cx="703982" cy="812800"/>
            </a:xfrm>
          </p:grpSpPr>
          <p:sp>
            <p:nvSpPr>
              <p:cNvPr id="11" name="Freeform 11"/>
              <p:cNvSpPr/>
              <p:nvPr/>
            </p:nvSpPr>
            <p:spPr>
              <a:xfrm>
                <a:off x="0" y="0"/>
                <a:ext cx="703982" cy="812800"/>
              </a:xfrm>
              <a:custGeom>
                <a:avLst/>
                <a:gdLst/>
                <a:ahLst/>
                <a:cxnLst/>
                <a:rect l="l" t="t" r="r" b="b"/>
                <a:pathLst>
                  <a:path w="703982" h="812800">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sp>
          <p:sp>
            <p:nvSpPr>
              <p:cNvPr id="12" name="TextBox 12"/>
              <p:cNvSpPr txBox="1"/>
              <p:nvPr/>
            </p:nvSpPr>
            <p:spPr>
              <a:xfrm>
                <a:off x="0" y="-47625"/>
                <a:ext cx="703982" cy="733425"/>
              </a:xfrm>
              <a:prstGeom prst="rect">
                <a:avLst/>
              </a:prstGeom>
            </p:spPr>
            <p:txBody>
              <a:bodyPr lIns="50800" tIns="50800" rIns="50800" bIns="50800" rtlCol="0" anchor="ctr"/>
              <a:lstStyle/>
              <a:p>
                <a:pPr algn="ctr">
                  <a:lnSpc>
                    <a:spcPts val="2659"/>
                  </a:lnSpc>
                </a:pPr>
                <a:endParaRPr/>
              </a:p>
            </p:txBody>
          </p:sp>
        </p:grpSp>
        <p:sp>
          <p:nvSpPr>
            <p:cNvPr id="13" name="TextBox 13"/>
            <p:cNvSpPr txBox="1"/>
            <p:nvPr/>
          </p:nvSpPr>
          <p:spPr>
            <a:xfrm>
              <a:off x="0" y="437582"/>
              <a:ext cx="2083482" cy="1241504"/>
            </a:xfrm>
            <a:prstGeom prst="rect">
              <a:avLst/>
            </a:prstGeom>
          </p:spPr>
          <p:txBody>
            <a:bodyPr lIns="0" tIns="0" rIns="0" bIns="0" rtlCol="0" anchor="t">
              <a:spAutoFit/>
            </a:bodyPr>
            <a:lstStyle/>
            <a:p>
              <a:pPr algn="ctr">
                <a:lnSpc>
                  <a:spcPts val="7805"/>
                </a:lnSpc>
              </a:pPr>
              <a:r>
                <a:rPr lang="en-US" sz="5575" b="1">
                  <a:solidFill>
                    <a:srgbClr val="000000"/>
                  </a:solidFill>
                  <a:latin typeface="Open Sans Bold"/>
                  <a:ea typeface="Open Sans Bold"/>
                  <a:cs typeface="Open Sans Bold"/>
                  <a:sym typeface="Open Sans Bold"/>
                </a:rPr>
                <a:t>3</a:t>
              </a:r>
            </a:p>
          </p:txBody>
        </p:sp>
      </p:grpSp>
      <p:sp>
        <p:nvSpPr>
          <p:cNvPr id="14" name="Freeform 14"/>
          <p:cNvSpPr/>
          <p:nvPr/>
        </p:nvSpPr>
        <p:spPr>
          <a:xfrm>
            <a:off x="-3482681" y="-210192"/>
            <a:ext cx="7315200" cy="2477783"/>
          </a:xfrm>
          <a:custGeom>
            <a:avLst/>
            <a:gdLst/>
            <a:ahLst/>
            <a:cxnLst/>
            <a:rect l="l" t="t" r="r" b="b"/>
            <a:pathLst>
              <a:path w="7315200" h="2477783">
                <a:moveTo>
                  <a:pt x="0" y="0"/>
                </a:moveTo>
                <a:lnTo>
                  <a:pt x="7315200" y="0"/>
                </a:lnTo>
                <a:lnTo>
                  <a:pt x="7315200" y="2477784"/>
                </a:lnTo>
                <a:lnTo>
                  <a:pt x="0" y="247778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15" name="Group 15"/>
          <p:cNvGrpSpPr/>
          <p:nvPr/>
        </p:nvGrpSpPr>
        <p:grpSpPr>
          <a:xfrm>
            <a:off x="9144000" y="4371975"/>
            <a:ext cx="2666669" cy="771525"/>
            <a:chOff x="0" y="0"/>
            <a:chExt cx="702333" cy="203200"/>
          </a:xfrm>
        </p:grpSpPr>
        <p:sp>
          <p:nvSpPr>
            <p:cNvPr id="16" name="Freeform 16"/>
            <p:cNvSpPr/>
            <p:nvPr/>
          </p:nvSpPr>
          <p:spPr>
            <a:xfrm>
              <a:off x="0" y="0"/>
              <a:ext cx="702333" cy="203200"/>
            </a:xfrm>
            <a:custGeom>
              <a:avLst/>
              <a:gdLst/>
              <a:ahLst/>
              <a:cxnLst/>
              <a:rect l="l" t="t" r="r" b="b"/>
              <a:pathLst>
                <a:path w="702333" h="203200">
                  <a:moveTo>
                    <a:pt x="499133" y="0"/>
                  </a:moveTo>
                  <a:cubicBezTo>
                    <a:pt x="611357" y="0"/>
                    <a:pt x="702333" y="45488"/>
                    <a:pt x="702333" y="101600"/>
                  </a:cubicBezTo>
                  <a:cubicBezTo>
                    <a:pt x="702333" y="157712"/>
                    <a:pt x="611357" y="203200"/>
                    <a:pt x="499133" y="203200"/>
                  </a:cubicBezTo>
                  <a:lnTo>
                    <a:pt x="203200" y="203200"/>
                  </a:lnTo>
                  <a:cubicBezTo>
                    <a:pt x="90976" y="203200"/>
                    <a:pt x="0" y="157712"/>
                    <a:pt x="0" y="101600"/>
                  </a:cubicBezTo>
                  <a:cubicBezTo>
                    <a:pt x="0" y="45488"/>
                    <a:pt x="90976" y="0"/>
                    <a:pt x="203200" y="0"/>
                  </a:cubicBezTo>
                  <a:close/>
                </a:path>
              </a:pathLst>
            </a:custGeom>
            <a:solidFill>
              <a:srgbClr val="E9C7C6"/>
            </a:solidFill>
          </p:spPr>
        </p:sp>
        <p:sp>
          <p:nvSpPr>
            <p:cNvPr id="17" name="TextBox 17"/>
            <p:cNvSpPr txBox="1"/>
            <p:nvPr/>
          </p:nvSpPr>
          <p:spPr>
            <a:xfrm>
              <a:off x="0" y="-47625"/>
              <a:ext cx="702333" cy="250825"/>
            </a:xfrm>
            <a:prstGeom prst="rect">
              <a:avLst/>
            </a:prstGeom>
          </p:spPr>
          <p:txBody>
            <a:bodyPr lIns="50800" tIns="50800" rIns="50800" bIns="50800" rtlCol="0" anchor="ctr"/>
            <a:lstStyle/>
            <a:p>
              <a:pPr algn="ctr">
                <a:lnSpc>
                  <a:spcPts val="2659"/>
                </a:lnSpc>
              </a:pPr>
              <a:endParaRPr/>
            </a:p>
          </p:txBody>
        </p:sp>
      </p:grpSp>
      <p:grpSp>
        <p:nvGrpSpPr>
          <p:cNvPr id="18" name="Group 18"/>
          <p:cNvGrpSpPr/>
          <p:nvPr/>
        </p:nvGrpSpPr>
        <p:grpSpPr>
          <a:xfrm>
            <a:off x="1165849" y="5161706"/>
            <a:ext cx="3218552" cy="771525"/>
            <a:chOff x="0" y="0"/>
            <a:chExt cx="847684" cy="203200"/>
          </a:xfrm>
        </p:grpSpPr>
        <p:sp>
          <p:nvSpPr>
            <p:cNvPr id="19" name="Freeform 19"/>
            <p:cNvSpPr/>
            <p:nvPr/>
          </p:nvSpPr>
          <p:spPr>
            <a:xfrm>
              <a:off x="0" y="0"/>
              <a:ext cx="847684" cy="203200"/>
            </a:xfrm>
            <a:custGeom>
              <a:avLst/>
              <a:gdLst/>
              <a:ahLst/>
              <a:cxnLst/>
              <a:rect l="l" t="t" r="r" b="b"/>
              <a:pathLst>
                <a:path w="847684" h="203200">
                  <a:moveTo>
                    <a:pt x="644484" y="0"/>
                  </a:moveTo>
                  <a:cubicBezTo>
                    <a:pt x="756709" y="0"/>
                    <a:pt x="847684" y="45488"/>
                    <a:pt x="847684" y="101600"/>
                  </a:cubicBezTo>
                  <a:cubicBezTo>
                    <a:pt x="847684" y="157712"/>
                    <a:pt x="756709" y="203200"/>
                    <a:pt x="644484" y="203200"/>
                  </a:cubicBezTo>
                  <a:lnTo>
                    <a:pt x="203200" y="203200"/>
                  </a:lnTo>
                  <a:cubicBezTo>
                    <a:pt x="90976" y="203200"/>
                    <a:pt x="0" y="157712"/>
                    <a:pt x="0" y="101600"/>
                  </a:cubicBezTo>
                  <a:cubicBezTo>
                    <a:pt x="0" y="45488"/>
                    <a:pt x="90976" y="0"/>
                    <a:pt x="203200" y="0"/>
                  </a:cubicBezTo>
                  <a:close/>
                </a:path>
              </a:pathLst>
            </a:custGeom>
            <a:solidFill>
              <a:srgbClr val="E9C7C6"/>
            </a:solidFill>
          </p:spPr>
        </p:sp>
        <p:sp>
          <p:nvSpPr>
            <p:cNvPr id="20" name="TextBox 20"/>
            <p:cNvSpPr txBox="1"/>
            <p:nvPr/>
          </p:nvSpPr>
          <p:spPr>
            <a:xfrm>
              <a:off x="0" y="-47625"/>
              <a:ext cx="847684" cy="250825"/>
            </a:xfrm>
            <a:prstGeom prst="rect">
              <a:avLst/>
            </a:prstGeom>
          </p:spPr>
          <p:txBody>
            <a:bodyPr lIns="50800" tIns="50800" rIns="50800" bIns="50800" rtlCol="0" anchor="ctr"/>
            <a:lstStyle/>
            <a:p>
              <a:pPr algn="ctr">
                <a:lnSpc>
                  <a:spcPts val="2659"/>
                </a:lnSpc>
              </a:pPr>
              <a:endParaRPr/>
            </a:p>
          </p:txBody>
        </p:sp>
      </p:grpSp>
      <p:sp>
        <p:nvSpPr>
          <p:cNvPr id="21" name="TextBox 21"/>
          <p:cNvSpPr txBox="1"/>
          <p:nvPr/>
        </p:nvSpPr>
        <p:spPr>
          <a:xfrm>
            <a:off x="1209670" y="2895980"/>
            <a:ext cx="10793714" cy="5180193"/>
          </a:xfrm>
          <a:prstGeom prst="rect">
            <a:avLst/>
          </a:prstGeom>
        </p:spPr>
        <p:txBody>
          <a:bodyPr lIns="0" tIns="0" rIns="0" bIns="0" rtlCol="0" anchor="t">
            <a:spAutoFit/>
          </a:bodyPr>
          <a:lstStyle/>
          <a:p>
            <a:pPr algn="l">
              <a:lnSpc>
                <a:spcPts val="5852"/>
              </a:lnSpc>
            </a:pPr>
            <a:r>
              <a:rPr lang="en-US" sz="4180">
                <a:solidFill>
                  <a:srgbClr val="000000"/>
                </a:solidFill>
                <a:latin typeface="芫荽"/>
                <a:ea typeface="芫荽"/>
                <a:cs typeface="芫荽"/>
                <a:sym typeface="芫荽"/>
              </a:rPr>
              <a:t>近幾年來，輕量化運算技術逐漸應用於電子健康紀錄與電子病歷，但多數研究仍仰賴於耗時的模指數運算、橢圓曲線運算，並需要基於一可信任的中心。</a:t>
            </a:r>
          </a:p>
          <a:p>
            <a:pPr algn="l">
              <a:lnSpc>
                <a:spcPts val="5852"/>
              </a:lnSpc>
            </a:pPr>
            <a:r>
              <a:rPr lang="en-US" sz="4180">
                <a:solidFill>
                  <a:srgbClr val="000000"/>
                </a:solidFill>
                <a:latin typeface="芫荽"/>
                <a:ea typeface="芫荽"/>
                <a:cs typeface="芫荽"/>
                <a:sym typeface="芫荽"/>
              </a:rPr>
              <a:t>較少研究能完整考慮安全特性下發展輕量化運算電子健康紀錄安全傳輸機制，並滿足去中心化之特性。</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17000"/>
          </a:blip>
          <a:stretch>
            <a:fillRect/>
          </a:stretch>
        </p:blipFill>
        <p:spPr>
          <a:xfrm rot="4281321">
            <a:off x="13929574" y="334974"/>
            <a:ext cx="5723843" cy="5723843"/>
          </a:xfrm>
          <a:prstGeom prst="rect">
            <a:avLst/>
          </a:prstGeom>
        </p:spPr>
      </p:pic>
      <p:sp>
        <p:nvSpPr>
          <p:cNvPr id="3" name="TextBox 3"/>
          <p:cNvSpPr txBox="1"/>
          <p:nvPr/>
        </p:nvSpPr>
        <p:spPr>
          <a:xfrm>
            <a:off x="2553980" y="866775"/>
            <a:ext cx="13180039" cy="1450976"/>
          </a:xfrm>
          <a:prstGeom prst="rect">
            <a:avLst/>
          </a:prstGeom>
        </p:spPr>
        <p:txBody>
          <a:bodyPr lIns="0" tIns="0" rIns="0" bIns="0" rtlCol="0" anchor="t">
            <a:spAutoFit/>
          </a:bodyPr>
          <a:lstStyle/>
          <a:p>
            <a:pPr algn="ctr">
              <a:lnSpc>
                <a:spcPts val="11899"/>
              </a:lnSpc>
            </a:pPr>
            <a:r>
              <a:rPr lang="en-US" sz="8499">
                <a:solidFill>
                  <a:srgbClr val="000000"/>
                </a:solidFill>
                <a:latin typeface="芫荽"/>
                <a:ea typeface="芫荽"/>
                <a:cs typeface="芫荽"/>
                <a:sym typeface="芫荽"/>
              </a:rPr>
              <a:t>效能分析</a:t>
            </a:r>
          </a:p>
        </p:txBody>
      </p:sp>
      <p:sp>
        <p:nvSpPr>
          <p:cNvPr id="4" name="TextBox 4"/>
          <p:cNvSpPr txBox="1"/>
          <p:nvPr/>
        </p:nvSpPr>
        <p:spPr>
          <a:xfrm rot="-5400000">
            <a:off x="-2373736" y="4911090"/>
            <a:ext cx="6882108" cy="464820"/>
          </a:xfrm>
          <a:prstGeom prst="rect">
            <a:avLst/>
          </a:prstGeom>
        </p:spPr>
        <p:txBody>
          <a:bodyPr lIns="0" tIns="0" rIns="0" bIns="0" rtlCol="0" anchor="t">
            <a:spAutoFit/>
          </a:bodyPr>
          <a:lstStyle/>
          <a:p>
            <a:pPr algn="ctr">
              <a:lnSpc>
                <a:spcPts val="3779"/>
              </a:lnSpc>
            </a:pPr>
            <a:r>
              <a:rPr lang="en-US" sz="2700">
                <a:solidFill>
                  <a:srgbClr val="000000"/>
                </a:solidFill>
                <a:latin typeface="Alatsi"/>
                <a:ea typeface="Alatsi"/>
                <a:cs typeface="Alatsi"/>
                <a:sym typeface="Alatsi"/>
              </a:rPr>
              <a:t>TCU MI 110級畢業專題</a:t>
            </a:r>
          </a:p>
        </p:txBody>
      </p:sp>
      <p:sp>
        <p:nvSpPr>
          <p:cNvPr id="5" name="AutoShape 5"/>
          <p:cNvSpPr/>
          <p:nvPr/>
        </p:nvSpPr>
        <p:spPr>
          <a:xfrm flipH="1" flipV="1">
            <a:off x="1085850" y="7289441"/>
            <a:ext cx="5403" cy="2997456"/>
          </a:xfrm>
          <a:prstGeom prst="line">
            <a:avLst/>
          </a:prstGeom>
          <a:ln w="114300" cap="flat">
            <a:solidFill>
              <a:srgbClr val="9FC3D0"/>
            </a:solidFill>
            <a:prstDash val="solid"/>
            <a:headEnd type="none" w="sm" len="sm"/>
            <a:tailEnd type="none" w="sm" len="sm"/>
          </a:ln>
        </p:spPr>
      </p:sp>
      <p:sp>
        <p:nvSpPr>
          <p:cNvPr id="6" name="AutoShape 6"/>
          <p:cNvSpPr/>
          <p:nvPr/>
        </p:nvSpPr>
        <p:spPr>
          <a:xfrm flipH="1" flipV="1">
            <a:off x="1090490" y="-104525"/>
            <a:ext cx="5403" cy="2997456"/>
          </a:xfrm>
          <a:prstGeom prst="line">
            <a:avLst/>
          </a:prstGeom>
          <a:ln w="114300" cap="flat">
            <a:solidFill>
              <a:srgbClr val="9FC3D0"/>
            </a:solidFill>
            <a:prstDash val="solid"/>
            <a:headEnd type="none" w="sm" len="sm"/>
            <a:tailEnd type="none" w="sm" len="sm"/>
          </a:ln>
        </p:spPr>
      </p:sp>
      <p:grpSp>
        <p:nvGrpSpPr>
          <p:cNvPr id="7" name="Group 7"/>
          <p:cNvGrpSpPr/>
          <p:nvPr/>
        </p:nvGrpSpPr>
        <p:grpSpPr>
          <a:xfrm>
            <a:off x="15859155" y="0"/>
            <a:ext cx="1562612" cy="1673225"/>
            <a:chOff x="0" y="0"/>
            <a:chExt cx="2083482" cy="2230967"/>
          </a:xfrm>
        </p:grpSpPr>
        <p:grpSp>
          <p:nvGrpSpPr>
            <p:cNvPr id="8" name="Group 8"/>
            <p:cNvGrpSpPr/>
            <p:nvPr/>
          </p:nvGrpSpPr>
          <p:grpSpPr>
            <a:xfrm>
              <a:off x="75599" y="0"/>
              <a:ext cx="1932284" cy="2230967"/>
              <a:chOff x="0" y="0"/>
              <a:chExt cx="703982" cy="812800"/>
            </a:xfrm>
          </p:grpSpPr>
          <p:sp>
            <p:nvSpPr>
              <p:cNvPr id="9" name="Freeform 9"/>
              <p:cNvSpPr/>
              <p:nvPr/>
            </p:nvSpPr>
            <p:spPr>
              <a:xfrm>
                <a:off x="0" y="0"/>
                <a:ext cx="703982" cy="812800"/>
              </a:xfrm>
              <a:custGeom>
                <a:avLst/>
                <a:gdLst/>
                <a:ahLst/>
                <a:cxnLst/>
                <a:rect l="l" t="t" r="r" b="b"/>
                <a:pathLst>
                  <a:path w="703982" h="812800">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sp>
          <p:sp>
            <p:nvSpPr>
              <p:cNvPr id="10" name="TextBox 10"/>
              <p:cNvSpPr txBox="1"/>
              <p:nvPr/>
            </p:nvSpPr>
            <p:spPr>
              <a:xfrm>
                <a:off x="0" y="-47625"/>
                <a:ext cx="703982" cy="733425"/>
              </a:xfrm>
              <a:prstGeom prst="rect">
                <a:avLst/>
              </a:prstGeom>
            </p:spPr>
            <p:txBody>
              <a:bodyPr lIns="50800" tIns="50800" rIns="50800" bIns="50800" rtlCol="0" anchor="ctr"/>
              <a:lstStyle/>
              <a:p>
                <a:pPr algn="ctr">
                  <a:lnSpc>
                    <a:spcPts val="2659"/>
                  </a:lnSpc>
                </a:pPr>
                <a:endParaRPr/>
              </a:p>
            </p:txBody>
          </p:sp>
        </p:grpSp>
        <p:sp>
          <p:nvSpPr>
            <p:cNvPr id="11" name="TextBox 11"/>
            <p:cNvSpPr txBox="1"/>
            <p:nvPr/>
          </p:nvSpPr>
          <p:spPr>
            <a:xfrm>
              <a:off x="0" y="437582"/>
              <a:ext cx="2083482" cy="1241504"/>
            </a:xfrm>
            <a:prstGeom prst="rect">
              <a:avLst/>
            </a:prstGeom>
          </p:spPr>
          <p:txBody>
            <a:bodyPr lIns="0" tIns="0" rIns="0" bIns="0" rtlCol="0" anchor="t">
              <a:spAutoFit/>
            </a:bodyPr>
            <a:lstStyle/>
            <a:p>
              <a:pPr algn="ctr">
                <a:lnSpc>
                  <a:spcPts val="7805"/>
                </a:lnSpc>
              </a:pPr>
              <a:r>
                <a:rPr lang="en-US" sz="5575" b="1">
                  <a:solidFill>
                    <a:srgbClr val="000000"/>
                  </a:solidFill>
                  <a:latin typeface="Open Sans Bold"/>
                  <a:ea typeface="Open Sans Bold"/>
                  <a:cs typeface="Open Sans Bold"/>
                  <a:sym typeface="Open Sans Bold"/>
                </a:rPr>
                <a:t>30</a:t>
              </a:r>
            </a:p>
          </p:txBody>
        </p:sp>
      </p:grpSp>
      <p:sp>
        <p:nvSpPr>
          <p:cNvPr id="12" name="Freeform 12"/>
          <p:cNvSpPr/>
          <p:nvPr/>
        </p:nvSpPr>
        <p:spPr>
          <a:xfrm>
            <a:off x="1475832" y="-1449083"/>
            <a:ext cx="7315200" cy="2477783"/>
          </a:xfrm>
          <a:custGeom>
            <a:avLst/>
            <a:gdLst/>
            <a:ahLst/>
            <a:cxnLst/>
            <a:rect l="l" t="t" r="r" b="b"/>
            <a:pathLst>
              <a:path w="7315200" h="2477783">
                <a:moveTo>
                  <a:pt x="0" y="0"/>
                </a:moveTo>
                <a:lnTo>
                  <a:pt x="7315200" y="0"/>
                </a:lnTo>
                <a:lnTo>
                  <a:pt x="7315200" y="2477783"/>
                </a:lnTo>
                <a:lnTo>
                  <a:pt x="0" y="247778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3" name="Freeform 13"/>
          <p:cNvSpPr/>
          <p:nvPr/>
        </p:nvSpPr>
        <p:spPr>
          <a:xfrm>
            <a:off x="10721225" y="8788169"/>
            <a:ext cx="7315200" cy="2477783"/>
          </a:xfrm>
          <a:custGeom>
            <a:avLst/>
            <a:gdLst/>
            <a:ahLst/>
            <a:cxnLst/>
            <a:rect l="l" t="t" r="r" b="b"/>
            <a:pathLst>
              <a:path w="7315200" h="2477783">
                <a:moveTo>
                  <a:pt x="0" y="0"/>
                </a:moveTo>
                <a:lnTo>
                  <a:pt x="7315200" y="0"/>
                </a:lnTo>
                <a:lnTo>
                  <a:pt x="7315200" y="2477784"/>
                </a:lnTo>
                <a:lnTo>
                  <a:pt x="0" y="247778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pic>
        <p:nvPicPr>
          <p:cNvPr id="14" name="Picture 14"/>
          <p:cNvPicPr>
            <a:picLocks noChangeAspect="1"/>
          </p:cNvPicPr>
          <p:nvPr/>
        </p:nvPicPr>
        <p:blipFill>
          <a:blip r:embed="rId5">
            <a:alphaModFix amt="17000"/>
          </a:blip>
          <a:stretch>
            <a:fillRect/>
          </a:stretch>
        </p:blipFill>
        <p:spPr>
          <a:xfrm rot="-6772375">
            <a:off x="1291181" y="6113739"/>
            <a:ext cx="5723843" cy="5723843"/>
          </a:xfrm>
          <a:prstGeom prst="rect">
            <a:avLst/>
          </a:prstGeom>
        </p:spPr>
      </p:pic>
      <p:pic>
        <p:nvPicPr>
          <p:cNvPr id="15" name="Picture 15"/>
          <p:cNvPicPr>
            <a:picLocks noChangeAspect="1"/>
          </p:cNvPicPr>
          <p:nvPr/>
        </p:nvPicPr>
        <p:blipFill>
          <a:blip r:embed="rId6"/>
          <a:stretch>
            <a:fillRect/>
          </a:stretch>
        </p:blipFill>
        <p:spPr>
          <a:xfrm>
            <a:off x="6628949" y="1631418"/>
            <a:ext cx="12444520" cy="8381287"/>
          </a:xfrm>
          <a:prstGeom prst="rect">
            <a:avLst/>
          </a:prstGeom>
        </p:spPr>
      </p:pic>
      <p:sp>
        <p:nvSpPr>
          <p:cNvPr id="16" name="TextBox 16"/>
          <p:cNvSpPr txBox="1"/>
          <p:nvPr/>
        </p:nvSpPr>
        <p:spPr>
          <a:xfrm>
            <a:off x="1663196" y="2582736"/>
            <a:ext cx="4979811" cy="3415665"/>
          </a:xfrm>
          <a:prstGeom prst="rect">
            <a:avLst/>
          </a:prstGeom>
        </p:spPr>
        <p:txBody>
          <a:bodyPr lIns="0" tIns="0" rIns="0" bIns="0" rtlCol="0" anchor="t">
            <a:spAutoFit/>
          </a:bodyPr>
          <a:lstStyle/>
          <a:p>
            <a:pPr algn="l">
              <a:lnSpc>
                <a:spcPts val="5459"/>
              </a:lnSpc>
              <a:spcBef>
                <a:spcPct val="0"/>
              </a:spcBef>
            </a:pPr>
            <a:r>
              <a:rPr lang="en-US" sz="3899">
                <a:solidFill>
                  <a:srgbClr val="000000"/>
                </a:solidFill>
                <a:latin typeface="芫荽"/>
                <a:ea typeface="芫荽"/>
                <a:cs typeface="芫荽"/>
                <a:sym typeface="芫荽"/>
              </a:rPr>
              <a:t>本系統通過結合 PUF 技術與對稱加密，將計算成本控制在輕量化範圍內，有效平衡了安全性與運算效率。</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17000"/>
          </a:blip>
          <a:stretch>
            <a:fillRect/>
          </a:stretch>
        </p:blipFill>
        <p:spPr>
          <a:xfrm rot="4281321">
            <a:off x="13929574" y="334974"/>
            <a:ext cx="5723843" cy="5723843"/>
          </a:xfrm>
          <a:prstGeom prst="rect">
            <a:avLst/>
          </a:prstGeom>
        </p:spPr>
      </p:pic>
      <p:sp>
        <p:nvSpPr>
          <p:cNvPr id="3" name="TextBox 3"/>
          <p:cNvSpPr txBox="1"/>
          <p:nvPr/>
        </p:nvSpPr>
        <p:spPr>
          <a:xfrm>
            <a:off x="2553980" y="866775"/>
            <a:ext cx="13180039" cy="1450976"/>
          </a:xfrm>
          <a:prstGeom prst="rect">
            <a:avLst/>
          </a:prstGeom>
        </p:spPr>
        <p:txBody>
          <a:bodyPr lIns="0" tIns="0" rIns="0" bIns="0" rtlCol="0" anchor="t">
            <a:spAutoFit/>
          </a:bodyPr>
          <a:lstStyle/>
          <a:p>
            <a:pPr algn="ctr">
              <a:lnSpc>
                <a:spcPts val="11899"/>
              </a:lnSpc>
            </a:pPr>
            <a:r>
              <a:rPr lang="en-US" sz="8499">
                <a:solidFill>
                  <a:srgbClr val="000000"/>
                </a:solidFill>
                <a:latin typeface="芫荽"/>
                <a:ea typeface="芫荽"/>
                <a:cs typeface="芫荽"/>
                <a:sym typeface="芫荽"/>
              </a:rPr>
              <a:t>效能分析</a:t>
            </a:r>
          </a:p>
        </p:txBody>
      </p:sp>
      <p:sp>
        <p:nvSpPr>
          <p:cNvPr id="4" name="TextBox 4"/>
          <p:cNvSpPr txBox="1"/>
          <p:nvPr/>
        </p:nvSpPr>
        <p:spPr>
          <a:xfrm rot="-5400000">
            <a:off x="-2373736" y="4911090"/>
            <a:ext cx="6882108" cy="464820"/>
          </a:xfrm>
          <a:prstGeom prst="rect">
            <a:avLst/>
          </a:prstGeom>
        </p:spPr>
        <p:txBody>
          <a:bodyPr lIns="0" tIns="0" rIns="0" bIns="0" rtlCol="0" anchor="t">
            <a:spAutoFit/>
          </a:bodyPr>
          <a:lstStyle/>
          <a:p>
            <a:pPr algn="ctr">
              <a:lnSpc>
                <a:spcPts val="3779"/>
              </a:lnSpc>
            </a:pPr>
            <a:r>
              <a:rPr lang="en-US" sz="2700">
                <a:solidFill>
                  <a:srgbClr val="000000"/>
                </a:solidFill>
                <a:latin typeface="Alatsi"/>
                <a:ea typeface="Alatsi"/>
                <a:cs typeface="Alatsi"/>
                <a:sym typeface="Alatsi"/>
              </a:rPr>
              <a:t>TCU MI 110級畢業專題</a:t>
            </a:r>
          </a:p>
        </p:txBody>
      </p:sp>
      <p:sp>
        <p:nvSpPr>
          <p:cNvPr id="5" name="AutoShape 5"/>
          <p:cNvSpPr/>
          <p:nvPr/>
        </p:nvSpPr>
        <p:spPr>
          <a:xfrm flipH="1" flipV="1">
            <a:off x="1085850" y="7289441"/>
            <a:ext cx="5403" cy="2997456"/>
          </a:xfrm>
          <a:prstGeom prst="line">
            <a:avLst/>
          </a:prstGeom>
          <a:ln w="114300" cap="flat">
            <a:solidFill>
              <a:srgbClr val="9FC3D0"/>
            </a:solidFill>
            <a:prstDash val="solid"/>
            <a:headEnd type="none" w="sm" len="sm"/>
            <a:tailEnd type="none" w="sm" len="sm"/>
          </a:ln>
        </p:spPr>
      </p:sp>
      <p:sp>
        <p:nvSpPr>
          <p:cNvPr id="6" name="AutoShape 6"/>
          <p:cNvSpPr/>
          <p:nvPr/>
        </p:nvSpPr>
        <p:spPr>
          <a:xfrm flipH="1" flipV="1">
            <a:off x="1090490" y="-104525"/>
            <a:ext cx="5403" cy="2997456"/>
          </a:xfrm>
          <a:prstGeom prst="line">
            <a:avLst/>
          </a:prstGeom>
          <a:ln w="114300" cap="flat">
            <a:solidFill>
              <a:srgbClr val="9FC3D0"/>
            </a:solidFill>
            <a:prstDash val="solid"/>
            <a:headEnd type="none" w="sm" len="sm"/>
            <a:tailEnd type="none" w="sm" len="sm"/>
          </a:ln>
        </p:spPr>
      </p:sp>
      <p:grpSp>
        <p:nvGrpSpPr>
          <p:cNvPr id="7" name="Group 7"/>
          <p:cNvGrpSpPr/>
          <p:nvPr/>
        </p:nvGrpSpPr>
        <p:grpSpPr>
          <a:xfrm>
            <a:off x="15859155" y="0"/>
            <a:ext cx="1562612" cy="1673225"/>
            <a:chOff x="0" y="0"/>
            <a:chExt cx="2083482" cy="2230967"/>
          </a:xfrm>
        </p:grpSpPr>
        <p:grpSp>
          <p:nvGrpSpPr>
            <p:cNvPr id="8" name="Group 8"/>
            <p:cNvGrpSpPr/>
            <p:nvPr/>
          </p:nvGrpSpPr>
          <p:grpSpPr>
            <a:xfrm>
              <a:off x="75599" y="0"/>
              <a:ext cx="1932284" cy="2230967"/>
              <a:chOff x="0" y="0"/>
              <a:chExt cx="703982" cy="812800"/>
            </a:xfrm>
          </p:grpSpPr>
          <p:sp>
            <p:nvSpPr>
              <p:cNvPr id="9" name="Freeform 9"/>
              <p:cNvSpPr/>
              <p:nvPr/>
            </p:nvSpPr>
            <p:spPr>
              <a:xfrm>
                <a:off x="0" y="0"/>
                <a:ext cx="703982" cy="812800"/>
              </a:xfrm>
              <a:custGeom>
                <a:avLst/>
                <a:gdLst/>
                <a:ahLst/>
                <a:cxnLst/>
                <a:rect l="l" t="t" r="r" b="b"/>
                <a:pathLst>
                  <a:path w="703982" h="812800">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sp>
          <p:sp>
            <p:nvSpPr>
              <p:cNvPr id="10" name="TextBox 10"/>
              <p:cNvSpPr txBox="1"/>
              <p:nvPr/>
            </p:nvSpPr>
            <p:spPr>
              <a:xfrm>
                <a:off x="0" y="-47625"/>
                <a:ext cx="703982" cy="733425"/>
              </a:xfrm>
              <a:prstGeom prst="rect">
                <a:avLst/>
              </a:prstGeom>
            </p:spPr>
            <p:txBody>
              <a:bodyPr lIns="50800" tIns="50800" rIns="50800" bIns="50800" rtlCol="0" anchor="ctr"/>
              <a:lstStyle/>
              <a:p>
                <a:pPr algn="ctr">
                  <a:lnSpc>
                    <a:spcPts val="2659"/>
                  </a:lnSpc>
                </a:pPr>
                <a:endParaRPr/>
              </a:p>
            </p:txBody>
          </p:sp>
        </p:grpSp>
        <p:sp>
          <p:nvSpPr>
            <p:cNvPr id="11" name="TextBox 11"/>
            <p:cNvSpPr txBox="1"/>
            <p:nvPr/>
          </p:nvSpPr>
          <p:spPr>
            <a:xfrm>
              <a:off x="0" y="437582"/>
              <a:ext cx="2083482" cy="1241504"/>
            </a:xfrm>
            <a:prstGeom prst="rect">
              <a:avLst/>
            </a:prstGeom>
          </p:spPr>
          <p:txBody>
            <a:bodyPr lIns="0" tIns="0" rIns="0" bIns="0" rtlCol="0" anchor="t">
              <a:spAutoFit/>
            </a:bodyPr>
            <a:lstStyle/>
            <a:p>
              <a:pPr algn="ctr">
                <a:lnSpc>
                  <a:spcPts val="7805"/>
                </a:lnSpc>
              </a:pPr>
              <a:r>
                <a:rPr lang="en-US" sz="5575" b="1">
                  <a:solidFill>
                    <a:srgbClr val="000000"/>
                  </a:solidFill>
                  <a:latin typeface="Open Sans Bold"/>
                  <a:ea typeface="Open Sans Bold"/>
                  <a:cs typeface="Open Sans Bold"/>
                  <a:sym typeface="Open Sans Bold"/>
                </a:rPr>
                <a:t>31</a:t>
              </a:r>
            </a:p>
          </p:txBody>
        </p:sp>
      </p:grpSp>
      <p:sp>
        <p:nvSpPr>
          <p:cNvPr id="12" name="Freeform 12"/>
          <p:cNvSpPr/>
          <p:nvPr/>
        </p:nvSpPr>
        <p:spPr>
          <a:xfrm>
            <a:off x="1475832" y="-1449083"/>
            <a:ext cx="7315200" cy="2477783"/>
          </a:xfrm>
          <a:custGeom>
            <a:avLst/>
            <a:gdLst/>
            <a:ahLst/>
            <a:cxnLst/>
            <a:rect l="l" t="t" r="r" b="b"/>
            <a:pathLst>
              <a:path w="7315200" h="2477783">
                <a:moveTo>
                  <a:pt x="0" y="0"/>
                </a:moveTo>
                <a:lnTo>
                  <a:pt x="7315200" y="0"/>
                </a:lnTo>
                <a:lnTo>
                  <a:pt x="7315200" y="2477783"/>
                </a:lnTo>
                <a:lnTo>
                  <a:pt x="0" y="247778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3" name="Freeform 13"/>
          <p:cNvSpPr/>
          <p:nvPr/>
        </p:nvSpPr>
        <p:spPr>
          <a:xfrm>
            <a:off x="10721225" y="8788169"/>
            <a:ext cx="7315200" cy="2477783"/>
          </a:xfrm>
          <a:custGeom>
            <a:avLst/>
            <a:gdLst/>
            <a:ahLst/>
            <a:cxnLst/>
            <a:rect l="l" t="t" r="r" b="b"/>
            <a:pathLst>
              <a:path w="7315200" h="2477783">
                <a:moveTo>
                  <a:pt x="0" y="0"/>
                </a:moveTo>
                <a:lnTo>
                  <a:pt x="7315200" y="0"/>
                </a:lnTo>
                <a:lnTo>
                  <a:pt x="7315200" y="2477784"/>
                </a:lnTo>
                <a:lnTo>
                  <a:pt x="0" y="247778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pic>
        <p:nvPicPr>
          <p:cNvPr id="14" name="Picture 14"/>
          <p:cNvPicPr>
            <a:picLocks noChangeAspect="1"/>
          </p:cNvPicPr>
          <p:nvPr/>
        </p:nvPicPr>
        <p:blipFill>
          <a:blip r:embed="rId5">
            <a:alphaModFix amt="17000"/>
          </a:blip>
          <a:stretch>
            <a:fillRect/>
          </a:stretch>
        </p:blipFill>
        <p:spPr>
          <a:xfrm rot="-6772375">
            <a:off x="1291181" y="6113739"/>
            <a:ext cx="5723843" cy="5723843"/>
          </a:xfrm>
          <a:prstGeom prst="rect">
            <a:avLst/>
          </a:prstGeom>
        </p:spPr>
      </p:pic>
      <p:graphicFrame>
        <p:nvGraphicFramePr>
          <p:cNvPr id="15" name="Table 15"/>
          <p:cNvGraphicFramePr>
            <a:graphicFrameLocks noGrp="1"/>
          </p:cNvGraphicFramePr>
          <p:nvPr/>
        </p:nvGraphicFramePr>
        <p:xfrm>
          <a:off x="1945308" y="2866910"/>
          <a:ext cx="15313992" cy="5372100"/>
        </p:xfrm>
        <a:graphic>
          <a:graphicData uri="http://schemas.openxmlformats.org/drawingml/2006/table">
            <a:tbl>
              <a:tblPr/>
              <a:tblGrid>
                <a:gridCol w="4580930">
                  <a:extLst>
                    <a:ext uri="{9D8B030D-6E8A-4147-A177-3AD203B41FA5}">
                      <a16:colId xmlns:a16="http://schemas.microsoft.com/office/drawing/2014/main" val="20000"/>
                    </a:ext>
                  </a:extLst>
                </a:gridCol>
                <a:gridCol w="5067798">
                  <a:extLst>
                    <a:ext uri="{9D8B030D-6E8A-4147-A177-3AD203B41FA5}">
                      <a16:colId xmlns:a16="http://schemas.microsoft.com/office/drawing/2014/main" val="20001"/>
                    </a:ext>
                  </a:extLst>
                </a:gridCol>
                <a:gridCol w="3416352">
                  <a:extLst>
                    <a:ext uri="{9D8B030D-6E8A-4147-A177-3AD203B41FA5}">
                      <a16:colId xmlns:a16="http://schemas.microsoft.com/office/drawing/2014/main" val="20002"/>
                    </a:ext>
                  </a:extLst>
                </a:gridCol>
                <a:gridCol w="2248912">
                  <a:extLst>
                    <a:ext uri="{9D8B030D-6E8A-4147-A177-3AD203B41FA5}">
                      <a16:colId xmlns:a16="http://schemas.microsoft.com/office/drawing/2014/main" val="20003"/>
                    </a:ext>
                  </a:extLst>
                </a:gridCol>
              </a:tblGrid>
              <a:tr h="1074420">
                <a:tc>
                  <a:txBody>
                    <a:bodyPr/>
                    <a:lstStyle/>
                    <a:p>
                      <a:pPr algn="ctr">
                        <a:lnSpc>
                          <a:spcPts val="4619"/>
                        </a:lnSpc>
                        <a:defRPr/>
                      </a:pPr>
                      <a:r>
                        <a:rPr lang="en-US" sz="3299">
                          <a:solidFill>
                            <a:srgbClr val="000000"/>
                          </a:solidFill>
                          <a:latin typeface="芫荽"/>
                          <a:ea typeface="芫荽"/>
                          <a:cs typeface="芫荽"/>
                          <a:sym typeface="芫荽"/>
                        </a:rPr>
                        <a:t>Schemes \ Efficiency</a:t>
                      </a:r>
                      <a:endParaRPr lang="en-US" sz="1100"/>
                    </a:p>
                  </a:txBody>
                  <a:tcPr marL="190500" marR="190500" marT="190500" marB="190500" anchor="ctr">
                    <a:lnL w="38100" cap="flat" cmpd="sng" algn="ctr">
                      <a:solidFill>
                        <a:srgbClr val="A8AFE5"/>
                      </a:solidFill>
                      <a:prstDash val="solid"/>
                      <a:round/>
                      <a:headEnd type="none" w="med" len="med"/>
                      <a:tailEnd type="none" w="med" len="med"/>
                    </a:lnL>
                    <a:lnR w="38100" cap="flat" cmpd="sng" algn="ctr">
                      <a:solidFill>
                        <a:srgbClr val="A8AFE5"/>
                      </a:solidFill>
                      <a:prstDash val="solid"/>
                      <a:round/>
                      <a:headEnd type="none" w="med" len="med"/>
                      <a:tailEnd type="none" w="med" len="med"/>
                    </a:lnR>
                    <a:lnT w="38100" cap="flat" cmpd="sng" algn="ctr">
                      <a:solidFill>
                        <a:srgbClr val="A8AFE5"/>
                      </a:solidFill>
                      <a:prstDash val="solid"/>
                      <a:round/>
                      <a:headEnd type="none" w="med" len="med"/>
                      <a:tailEnd type="none" w="med" len="med"/>
                    </a:lnT>
                    <a:lnB w="38100" cap="flat" cmpd="sng" algn="ctr">
                      <a:solidFill>
                        <a:srgbClr val="A8AFE5"/>
                      </a:solidFill>
                      <a:prstDash val="solid"/>
                      <a:round/>
                      <a:headEnd type="none" w="med" len="med"/>
                      <a:tailEnd type="none" w="med" len="med"/>
                    </a:lnB>
                    <a:solidFill>
                      <a:srgbClr val="9FC3D0"/>
                    </a:solidFill>
                  </a:tcPr>
                </a:tc>
                <a:tc>
                  <a:txBody>
                    <a:bodyPr/>
                    <a:lstStyle/>
                    <a:p>
                      <a:pPr algn="ctr">
                        <a:lnSpc>
                          <a:spcPts val="4619"/>
                        </a:lnSpc>
                        <a:defRPr/>
                      </a:pPr>
                      <a:r>
                        <a:rPr lang="en-US" sz="3299">
                          <a:solidFill>
                            <a:srgbClr val="000000"/>
                          </a:solidFill>
                          <a:latin typeface="芫荽"/>
                          <a:ea typeface="芫荽"/>
                          <a:cs typeface="芫荽"/>
                          <a:sym typeface="芫荽"/>
                        </a:rPr>
                        <a:t>PSN area / 運算成本</a:t>
                      </a:r>
                      <a:endParaRPr lang="en-US" sz="1100"/>
                    </a:p>
                  </a:txBody>
                  <a:tcPr marL="190500" marR="190500" marT="190500" marB="190500" anchor="ctr">
                    <a:lnL w="38100" cap="flat" cmpd="sng" algn="ctr">
                      <a:solidFill>
                        <a:srgbClr val="A8AFE5"/>
                      </a:solidFill>
                      <a:prstDash val="solid"/>
                      <a:round/>
                      <a:headEnd type="none" w="med" len="med"/>
                      <a:tailEnd type="none" w="med" len="med"/>
                    </a:lnL>
                    <a:lnR w="38100" cap="flat" cmpd="sng" algn="ctr">
                      <a:solidFill>
                        <a:srgbClr val="A8AFE5"/>
                      </a:solidFill>
                      <a:prstDash val="solid"/>
                      <a:round/>
                      <a:headEnd type="none" w="med" len="med"/>
                      <a:tailEnd type="none" w="med" len="med"/>
                    </a:lnR>
                    <a:lnT w="38100" cap="flat" cmpd="sng" algn="ctr">
                      <a:solidFill>
                        <a:srgbClr val="A8AFE5"/>
                      </a:solidFill>
                      <a:prstDash val="solid"/>
                      <a:round/>
                      <a:headEnd type="none" w="med" len="med"/>
                      <a:tailEnd type="none" w="med" len="med"/>
                    </a:lnT>
                    <a:lnB w="38100" cap="flat" cmpd="sng" algn="ctr">
                      <a:solidFill>
                        <a:srgbClr val="A8AFE5"/>
                      </a:solidFill>
                      <a:prstDash val="solid"/>
                      <a:round/>
                      <a:headEnd type="none" w="med" len="med"/>
                      <a:tailEnd type="none" w="med" len="med"/>
                    </a:lnB>
                    <a:solidFill>
                      <a:srgbClr val="9FC3D0"/>
                    </a:solidFill>
                  </a:tcPr>
                </a:tc>
                <a:tc>
                  <a:txBody>
                    <a:bodyPr/>
                    <a:lstStyle/>
                    <a:p>
                      <a:pPr algn="ctr">
                        <a:lnSpc>
                          <a:spcPts val="4619"/>
                        </a:lnSpc>
                        <a:defRPr/>
                      </a:pPr>
                      <a:r>
                        <a:rPr lang="en-US" sz="3299">
                          <a:solidFill>
                            <a:srgbClr val="000000"/>
                          </a:solidFill>
                          <a:latin typeface="芫荽"/>
                          <a:ea typeface="芫荽"/>
                          <a:cs typeface="芫荽"/>
                          <a:sym typeface="芫荽"/>
                        </a:rPr>
                        <a:t>反應時間(ms)</a:t>
                      </a:r>
                      <a:endParaRPr lang="en-US" sz="1100"/>
                    </a:p>
                  </a:txBody>
                  <a:tcPr marL="190500" marR="190500" marT="190500" marB="190500" anchor="ctr">
                    <a:lnL w="38100" cap="flat" cmpd="sng" algn="ctr">
                      <a:solidFill>
                        <a:srgbClr val="A8AFE5"/>
                      </a:solidFill>
                      <a:prstDash val="solid"/>
                      <a:round/>
                      <a:headEnd type="none" w="med" len="med"/>
                      <a:tailEnd type="none" w="med" len="med"/>
                    </a:lnL>
                    <a:lnR w="38100" cap="flat" cmpd="sng" algn="ctr">
                      <a:solidFill>
                        <a:srgbClr val="A8AFE5"/>
                      </a:solidFill>
                      <a:prstDash val="solid"/>
                      <a:round/>
                      <a:headEnd type="none" w="med" len="med"/>
                      <a:tailEnd type="none" w="med" len="med"/>
                    </a:lnR>
                    <a:lnT w="38100" cap="flat" cmpd="sng" algn="ctr">
                      <a:solidFill>
                        <a:srgbClr val="A8AFE5"/>
                      </a:solidFill>
                      <a:prstDash val="solid"/>
                      <a:round/>
                      <a:headEnd type="none" w="med" len="med"/>
                      <a:tailEnd type="none" w="med" len="med"/>
                    </a:lnT>
                    <a:lnB w="38100" cap="flat" cmpd="sng" algn="ctr">
                      <a:solidFill>
                        <a:srgbClr val="A8AFE5"/>
                      </a:solidFill>
                      <a:prstDash val="solid"/>
                      <a:round/>
                      <a:headEnd type="none" w="med" len="med"/>
                      <a:tailEnd type="none" w="med" len="med"/>
                    </a:lnB>
                    <a:solidFill>
                      <a:srgbClr val="9FC3D0"/>
                    </a:solidFill>
                  </a:tcPr>
                </a:tc>
                <a:tc>
                  <a:txBody>
                    <a:bodyPr/>
                    <a:lstStyle/>
                    <a:p>
                      <a:pPr algn="ctr">
                        <a:lnSpc>
                          <a:spcPts val="4619"/>
                        </a:lnSpc>
                        <a:defRPr/>
                      </a:pPr>
                      <a:r>
                        <a:rPr lang="en-US" sz="3299">
                          <a:solidFill>
                            <a:srgbClr val="000000"/>
                          </a:solidFill>
                          <a:latin typeface="芫荽"/>
                          <a:ea typeface="芫荽"/>
                          <a:cs typeface="芫荽"/>
                          <a:sym typeface="芫荽"/>
                        </a:rPr>
                        <a:t>去中心化</a:t>
                      </a:r>
                      <a:endParaRPr lang="en-US" sz="1100"/>
                    </a:p>
                  </a:txBody>
                  <a:tcPr marL="190500" marR="190500" marT="190500" marB="190500" anchor="ctr">
                    <a:lnL w="38100" cap="flat" cmpd="sng" algn="ctr">
                      <a:solidFill>
                        <a:srgbClr val="A8AFE5"/>
                      </a:solidFill>
                      <a:prstDash val="solid"/>
                      <a:round/>
                      <a:headEnd type="none" w="med" len="med"/>
                      <a:tailEnd type="none" w="med" len="med"/>
                    </a:lnL>
                    <a:lnR w="38100" cap="flat" cmpd="sng" algn="ctr">
                      <a:solidFill>
                        <a:srgbClr val="A8AFE5"/>
                      </a:solidFill>
                      <a:prstDash val="solid"/>
                      <a:round/>
                      <a:headEnd type="none" w="med" len="med"/>
                      <a:tailEnd type="none" w="med" len="med"/>
                    </a:lnR>
                    <a:lnT w="38100" cap="flat" cmpd="sng" algn="ctr">
                      <a:solidFill>
                        <a:srgbClr val="A8AFE5"/>
                      </a:solidFill>
                      <a:prstDash val="solid"/>
                      <a:round/>
                      <a:headEnd type="none" w="med" len="med"/>
                      <a:tailEnd type="none" w="med" len="med"/>
                    </a:lnT>
                    <a:lnB w="38100" cap="flat" cmpd="sng" algn="ctr">
                      <a:solidFill>
                        <a:srgbClr val="A8AFE5"/>
                      </a:solidFill>
                      <a:prstDash val="solid"/>
                      <a:round/>
                      <a:headEnd type="none" w="med" len="med"/>
                      <a:tailEnd type="none" w="med" len="med"/>
                    </a:lnB>
                    <a:solidFill>
                      <a:srgbClr val="9FC3D0"/>
                    </a:solidFill>
                  </a:tcPr>
                </a:tc>
                <a:extLst>
                  <a:ext uri="{0D108BD9-81ED-4DB2-BD59-A6C34878D82A}">
                    <a16:rowId xmlns:a16="http://schemas.microsoft.com/office/drawing/2014/main" val="10000"/>
                  </a:ext>
                </a:extLst>
              </a:tr>
              <a:tr h="1074420">
                <a:tc>
                  <a:txBody>
                    <a:bodyPr/>
                    <a:lstStyle/>
                    <a:p>
                      <a:pPr algn="ctr">
                        <a:lnSpc>
                          <a:spcPts val="4619"/>
                        </a:lnSpc>
                        <a:defRPr/>
                      </a:pPr>
                      <a:r>
                        <a:rPr lang="en-US" sz="3299">
                          <a:solidFill>
                            <a:srgbClr val="000000"/>
                          </a:solidFill>
                          <a:latin typeface="芫荽"/>
                          <a:ea typeface="芫荽"/>
                          <a:cs typeface="芫荽"/>
                          <a:sym typeface="芫荽"/>
                        </a:rPr>
                        <a:t>Zhang 等學者2016 </a:t>
                      </a:r>
                      <a:endParaRPr lang="en-US" sz="1100"/>
                    </a:p>
                  </a:txBody>
                  <a:tcPr marL="190500" marR="190500" marT="190500" marB="190500" anchor="ctr">
                    <a:lnL w="38100" cap="flat" cmpd="sng" algn="ctr">
                      <a:solidFill>
                        <a:srgbClr val="A8AFE5"/>
                      </a:solidFill>
                      <a:prstDash val="solid"/>
                      <a:round/>
                      <a:headEnd type="none" w="med" len="med"/>
                      <a:tailEnd type="none" w="med" len="med"/>
                    </a:lnL>
                    <a:lnR w="38100" cap="flat" cmpd="sng" algn="ctr">
                      <a:solidFill>
                        <a:srgbClr val="A8AFE5"/>
                      </a:solidFill>
                      <a:prstDash val="solid"/>
                      <a:round/>
                      <a:headEnd type="none" w="med" len="med"/>
                      <a:tailEnd type="none" w="med" len="med"/>
                    </a:lnR>
                    <a:lnT w="38100" cap="flat" cmpd="sng" algn="ctr">
                      <a:solidFill>
                        <a:srgbClr val="A8AFE5"/>
                      </a:solidFill>
                      <a:prstDash val="solid"/>
                      <a:round/>
                      <a:headEnd type="none" w="med" len="med"/>
                      <a:tailEnd type="none" w="med" len="med"/>
                    </a:lnT>
                    <a:lnB w="38100" cap="flat" cmpd="sng" algn="ctr">
                      <a:solidFill>
                        <a:srgbClr val="A8AFE5"/>
                      </a:solidFill>
                      <a:prstDash val="solid"/>
                      <a:round/>
                      <a:headEnd type="none" w="med" len="med"/>
                      <a:tailEnd type="none" w="med" len="med"/>
                    </a:lnB>
                  </a:tcPr>
                </a:tc>
                <a:tc>
                  <a:txBody>
                    <a:bodyPr/>
                    <a:lstStyle/>
                    <a:p>
                      <a:pPr algn="ctr">
                        <a:lnSpc>
                          <a:spcPts val="4619"/>
                        </a:lnSpc>
                        <a:defRPr/>
                      </a:pPr>
                      <a:r>
                        <a:rPr lang="en-US" sz="3299">
                          <a:solidFill>
                            <a:srgbClr val="000000"/>
                          </a:solidFill>
                          <a:latin typeface="芫荽"/>
                          <a:ea typeface="芫荽"/>
                          <a:cs typeface="芫荽"/>
                          <a:sym typeface="芫荽"/>
                        </a:rPr>
                        <a:t>3Th + 2Te</a:t>
                      </a:r>
                      <a:endParaRPr lang="en-US" sz="1100"/>
                    </a:p>
                  </a:txBody>
                  <a:tcPr marL="190500" marR="190500" marT="190500" marB="190500" anchor="ctr">
                    <a:lnL w="38100" cap="flat" cmpd="sng" algn="ctr">
                      <a:solidFill>
                        <a:srgbClr val="A8AFE5"/>
                      </a:solidFill>
                      <a:prstDash val="solid"/>
                      <a:round/>
                      <a:headEnd type="none" w="med" len="med"/>
                      <a:tailEnd type="none" w="med" len="med"/>
                    </a:lnL>
                    <a:lnR w="38100" cap="flat" cmpd="sng" algn="ctr">
                      <a:solidFill>
                        <a:srgbClr val="A8AFE5"/>
                      </a:solidFill>
                      <a:prstDash val="solid"/>
                      <a:round/>
                      <a:headEnd type="none" w="med" len="med"/>
                      <a:tailEnd type="none" w="med" len="med"/>
                    </a:lnR>
                    <a:lnT w="38100" cap="flat" cmpd="sng" algn="ctr">
                      <a:solidFill>
                        <a:srgbClr val="A8AFE5"/>
                      </a:solidFill>
                      <a:prstDash val="solid"/>
                      <a:round/>
                      <a:headEnd type="none" w="med" len="med"/>
                      <a:tailEnd type="none" w="med" len="med"/>
                    </a:lnT>
                    <a:lnB w="38100" cap="flat" cmpd="sng" algn="ctr">
                      <a:solidFill>
                        <a:srgbClr val="A8AFE5"/>
                      </a:solidFill>
                      <a:prstDash val="solid"/>
                      <a:round/>
                      <a:headEnd type="none" w="med" len="med"/>
                      <a:tailEnd type="none" w="med" len="med"/>
                    </a:lnB>
                  </a:tcPr>
                </a:tc>
                <a:tc>
                  <a:txBody>
                    <a:bodyPr/>
                    <a:lstStyle/>
                    <a:p>
                      <a:pPr algn="ctr">
                        <a:lnSpc>
                          <a:spcPts val="4619"/>
                        </a:lnSpc>
                        <a:defRPr/>
                      </a:pPr>
                      <a:r>
                        <a:rPr lang="en-US" sz="3299">
                          <a:solidFill>
                            <a:srgbClr val="000000"/>
                          </a:solidFill>
                          <a:latin typeface="芫荽"/>
                          <a:ea typeface="芫荽"/>
                          <a:cs typeface="芫荽"/>
                          <a:sym typeface="芫荽"/>
                        </a:rPr>
                        <a:t>0.05591</a:t>
                      </a:r>
                      <a:endParaRPr lang="en-US" sz="1100"/>
                    </a:p>
                  </a:txBody>
                  <a:tcPr marL="190500" marR="190500" marT="190500" marB="190500" anchor="ctr">
                    <a:lnL w="38100" cap="flat" cmpd="sng" algn="ctr">
                      <a:solidFill>
                        <a:srgbClr val="A8AFE5"/>
                      </a:solidFill>
                      <a:prstDash val="solid"/>
                      <a:round/>
                      <a:headEnd type="none" w="med" len="med"/>
                      <a:tailEnd type="none" w="med" len="med"/>
                    </a:lnL>
                    <a:lnR w="38100" cap="flat" cmpd="sng" algn="ctr">
                      <a:solidFill>
                        <a:srgbClr val="A8AFE5"/>
                      </a:solidFill>
                      <a:prstDash val="solid"/>
                      <a:round/>
                      <a:headEnd type="none" w="med" len="med"/>
                      <a:tailEnd type="none" w="med" len="med"/>
                    </a:lnR>
                    <a:lnT w="38100" cap="flat" cmpd="sng" algn="ctr">
                      <a:solidFill>
                        <a:srgbClr val="A8AFE5"/>
                      </a:solidFill>
                      <a:prstDash val="solid"/>
                      <a:round/>
                      <a:headEnd type="none" w="med" len="med"/>
                      <a:tailEnd type="none" w="med" len="med"/>
                    </a:lnT>
                    <a:lnB w="38100" cap="flat" cmpd="sng" algn="ctr">
                      <a:solidFill>
                        <a:srgbClr val="A8AFE5"/>
                      </a:solidFill>
                      <a:prstDash val="solid"/>
                      <a:round/>
                      <a:headEnd type="none" w="med" len="med"/>
                      <a:tailEnd type="none" w="med" len="med"/>
                    </a:lnB>
                  </a:tcPr>
                </a:tc>
                <a:tc>
                  <a:txBody>
                    <a:bodyPr/>
                    <a:lstStyle/>
                    <a:p>
                      <a:pPr algn="ctr">
                        <a:lnSpc>
                          <a:spcPts val="4619"/>
                        </a:lnSpc>
                        <a:defRPr/>
                      </a:pPr>
                      <a:r>
                        <a:rPr lang="en-US" sz="3299">
                          <a:solidFill>
                            <a:srgbClr val="000000"/>
                          </a:solidFill>
                          <a:latin typeface="芫荽"/>
                          <a:ea typeface="芫荽"/>
                          <a:cs typeface="芫荽"/>
                          <a:sym typeface="芫荽"/>
                        </a:rPr>
                        <a:t>No</a:t>
                      </a:r>
                      <a:endParaRPr lang="en-US" sz="1100"/>
                    </a:p>
                  </a:txBody>
                  <a:tcPr marL="190500" marR="190500" marT="190500" marB="190500" anchor="ctr">
                    <a:lnL w="38100" cap="flat" cmpd="sng" algn="ctr">
                      <a:solidFill>
                        <a:srgbClr val="A8AFE5"/>
                      </a:solidFill>
                      <a:prstDash val="solid"/>
                      <a:round/>
                      <a:headEnd type="none" w="med" len="med"/>
                      <a:tailEnd type="none" w="med" len="med"/>
                    </a:lnL>
                    <a:lnR w="38100" cap="flat" cmpd="sng" algn="ctr">
                      <a:solidFill>
                        <a:srgbClr val="A8AFE5"/>
                      </a:solidFill>
                      <a:prstDash val="solid"/>
                      <a:round/>
                      <a:headEnd type="none" w="med" len="med"/>
                      <a:tailEnd type="none" w="med" len="med"/>
                    </a:lnR>
                    <a:lnT w="38100" cap="flat" cmpd="sng" algn="ctr">
                      <a:solidFill>
                        <a:srgbClr val="A8AFE5"/>
                      </a:solidFill>
                      <a:prstDash val="solid"/>
                      <a:round/>
                      <a:headEnd type="none" w="med" len="med"/>
                      <a:tailEnd type="none" w="med" len="med"/>
                    </a:lnT>
                    <a:lnB w="38100" cap="flat" cmpd="sng" algn="ctr">
                      <a:solidFill>
                        <a:srgbClr val="A8AFE5"/>
                      </a:solidFill>
                      <a:prstDash val="solid"/>
                      <a:round/>
                      <a:headEnd type="none" w="med" len="med"/>
                      <a:tailEnd type="none" w="med" len="med"/>
                    </a:lnB>
                  </a:tcPr>
                </a:tc>
                <a:extLst>
                  <a:ext uri="{0D108BD9-81ED-4DB2-BD59-A6C34878D82A}">
                    <a16:rowId xmlns:a16="http://schemas.microsoft.com/office/drawing/2014/main" val="10001"/>
                  </a:ext>
                </a:extLst>
              </a:tr>
              <a:tr h="1074420">
                <a:tc>
                  <a:txBody>
                    <a:bodyPr/>
                    <a:lstStyle/>
                    <a:p>
                      <a:pPr algn="ctr">
                        <a:lnSpc>
                          <a:spcPts val="4619"/>
                        </a:lnSpc>
                        <a:defRPr/>
                      </a:pPr>
                      <a:r>
                        <a:rPr lang="en-US" sz="3299">
                          <a:solidFill>
                            <a:srgbClr val="000000"/>
                          </a:solidFill>
                          <a:latin typeface="芫荽"/>
                          <a:ea typeface="芫荽"/>
                          <a:cs typeface="芫荽"/>
                          <a:sym typeface="芫荽"/>
                        </a:rPr>
                        <a:t>Li等學者2018</a:t>
                      </a:r>
                      <a:endParaRPr lang="en-US" sz="1100"/>
                    </a:p>
                  </a:txBody>
                  <a:tcPr marL="190500" marR="190500" marT="190500" marB="190500" anchor="ctr">
                    <a:lnL w="38100" cap="flat" cmpd="sng" algn="ctr">
                      <a:solidFill>
                        <a:srgbClr val="A8AFE5"/>
                      </a:solidFill>
                      <a:prstDash val="solid"/>
                      <a:round/>
                      <a:headEnd type="none" w="med" len="med"/>
                      <a:tailEnd type="none" w="med" len="med"/>
                    </a:lnL>
                    <a:lnR w="38100" cap="flat" cmpd="sng" algn="ctr">
                      <a:solidFill>
                        <a:srgbClr val="A8AFE5"/>
                      </a:solidFill>
                      <a:prstDash val="solid"/>
                      <a:round/>
                      <a:headEnd type="none" w="med" len="med"/>
                      <a:tailEnd type="none" w="med" len="med"/>
                    </a:lnR>
                    <a:lnT w="38100" cap="flat" cmpd="sng" algn="ctr">
                      <a:solidFill>
                        <a:srgbClr val="A8AFE5"/>
                      </a:solidFill>
                      <a:prstDash val="solid"/>
                      <a:round/>
                      <a:headEnd type="none" w="med" len="med"/>
                      <a:tailEnd type="none" w="med" len="med"/>
                    </a:lnT>
                    <a:lnB w="38100" cap="flat" cmpd="sng" algn="ctr">
                      <a:solidFill>
                        <a:srgbClr val="A8AFE5"/>
                      </a:solidFill>
                      <a:prstDash val="solid"/>
                      <a:round/>
                      <a:headEnd type="none" w="med" len="med"/>
                      <a:tailEnd type="none" w="med" len="med"/>
                    </a:lnB>
                  </a:tcPr>
                </a:tc>
                <a:tc>
                  <a:txBody>
                    <a:bodyPr/>
                    <a:lstStyle/>
                    <a:p>
                      <a:pPr algn="ctr">
                        <a:lnSpc>
                          <a:spcPts val="4619"/>
                        </a:lnSpc>
                        <a:defRPr/>
                      </a:pPr>
                      <a:r>
                        <a:rPr lang="en-US" sz="3299">
                          <a:solidFill>
                            <a:srgbClr val="000000"/>
                          </a:solidFill>
                          <a:latin typeface="芫荽"/>
                          <a:ea typeface="芫荽"/>
                          <a:cs typeface="芫荽"/>
                          <a:sym typeface="芫荽"/>
                        </a:rPr>
                        <a:t>1Th + 2Ts</a:t>
                      </a:r>
                      <a:endParaRPr lang="en-US" sz="1100"/>
                    </a:p>
                  </a:txBody>
                  <a:tcPr marL="190500" marR="190500" marT="190500" marB="190500" anchor="ctr">
                    <a:lnL w="38100" cap="flat" cmpd="sng" algn="ctr">
                      <a:solidFill>
                        <a:srgbClr val="A8AFE5"/>
                      </a:solidFill>
                      <a:prstDash val="solid"/>
                      <a:round/>
                      <a:headEnd type="none" w="med" len="med"/>
                      <a:tailEnd type="none" w="med" len="med"/>
                    </a:lnL>
                    <a:lnR w="38100" cap="flat" cmpd="sng" algn="ctr">
                      <a:solidFill>
                        <a:srgbClr val="A8AFE5"/>
                      </a:solidFill>
                      <a:prstDash val="solid"/>
                      <a:round/>
                      <a:headEnd type="none" w="med" len="med"/>
                      <a:tailEnd type="none" w="med" len="med"/>
                    </a:lnR>
                    <a:lnT w="38100" cap="flat" cmpd="sng" algn="ctr">
                      <a:solidFill>
                        <a:srgbClr val="A8AFE5"/>
                      </a:solidFill>
                      <a:prstDash val="solid"/>
                      <a:round/>
                      <a:headEnd type="none" w="med" len="med"/>
                      <a:tailEnd type="none" w="med" len="med"/>
                    </a:lnT>
                    <a:lnB w="38100" cap="flat" cmpd="sng" algn="ctr">
                      <a:solidFill>
                        <a:srgbClr val="A8AFE5"/>
                      </a:solidFill>
                      <a:prstDash val="solid"/>
                      <a:round/>
                      <a:headEnd type="none" w="med" len="med"/>
                      <a:tailEnd type="none" w="med" len="med"/>
                    </a:lnB>
                  </a:tcPr>
                </a:tc>
                <a:tc>
                  <a:txBody>
                    <a:bodyPr/>
                    <a:lstStyle/>
                    <a:p>
                      <a:pPr algn="ctr">
                        <a:lnSpc>
                          <a:spcPts val="4619"/>
                        </a:lnSpc>
                        <a:defRPr/>
                      </a:pPr>
                      <a:r>
                        <a:rPr lang="en-US" sz="3299">
                          <a:solidFill>
                            <a:srgbClr val="000000"/>
                          </a:solidFill>
                          <a:latin typeface="芫荽"/>
                          <a:ea typeface="芫荽"/>
                          <a:cs typeface="芫荽"/>
                          <a:sym typeface="芫荽"/>
                        </a:rPr>
                        <a:t>0.02461</a:t>
                      </a:r>
                      <a:endParaRPr lang="en-US" sz="1100"/>
                    </a:p>
                  </a:txBody>
                  <a:tcPr marL="190500" marR="190500" marT="190500" marB="190500" anchor="ctr">
                    <a:lnL w="38100" cap="flat" cmpd="sng" algn="ctr">
                      <a:solidFill>
                        <a:srgbClr val="A8AFE5"/>
                      </a:solidFill>
                      <a:prstDash val="solid"/>
                      <a:round/>
                      <a:headEnd type="none" w="med" len="med"/>
                      <a:tailEnd type="none" w="med" len="med"/>
                    </a:lnL>
                    <a:lnR w="38100" cap="flat" cmpd="sng" algn="ctr">
                      <a:solidFill>
                        <a:srgbClr val="A8AFE5"/>
                      </a:solidFill>
                      <a:prstDash val="solid"/>
                      <a:round/>
                      <a:headEnd type="none" w="med" len="med"/>
                      <a:tailEnd type="none" w="med" len="med"/>
                    </a:lnR>
                    <a:lnT w="38100" cap="flat" cmpd="sng" algn="ctr">
                      <a:solidFill>
                        <a:srgbClr val="A8AFE5"/>
                      </a:solidFill>
                      <a:prstDash val="solid"/>
                      <a:round/>
                      <a:headEnd type="none" w="med" len="med"/>
                      <a:tailEnd type="none" w="med" len="med"/>
                    </a:lnT>
                    <a:lnB w="38100" cap="flat" cmpd="sng" algn="ctr">
                      <a:solidFill>
                        <a:srgbClr val="A8AFE5"/>
                      </a:solidFill>
                      <a:prstDash val="solid"/>
                      <a:round/>
                      <a:headEnd type="none" w="med" len="med"/>
                      <a:tailEnd type="none" w="med" len="med"/>
                    </a:lnB>
                  </a:tcPr>
                </a:tc>
                <a:tc>
                  <a:txBody>
                    <a:bodyPr/>
                    <a:lstStyle/>
                    <a:p>
                      <a:pPr algn="ctr">
                        <a:lnSpc>
                          <a:spcPts val="4619"/>
                        </a:lnSpc>
                        <a:defRPr/>
                      </a:pPr>
                      <a:r>
                        <a:rPr lang="en-US" sz="3299">
                          <a:solidFill>
                            <a:srgbClr val="000000"/>
                          </a:solidFill>
                          <a:latin typeface="芫荽"/>
                          <a:ea typeface="芫荽"/>
                          <a:cs typeface="芫荽"/>
                          <a:sym typeface="芫荽"/>
                        </a:rPr>
                        <a:t>No</a:t>
                      </a:r>
                      <a:endParaRPr lang="en-US" sz="1100"/>
                    </a:p>
                  </a:txBody>
                  <a:tcPr marL="190500" marR="190500" marT="190500" marB="190500" anchor="ctr">
                    <a:lnL w="38100" cap="flat" cmpd="sng" algn="ctr">
                      <a:solidFill>
                        <a:srgbClr val="A8AFE5"/>
                      </a:solidFill>
                      <a:prstDash val="solid"/>
                      <a:round/>
                      <a:headEnd type="none" w="med" len="med"/>
                      <a:tailEnd type="none" w="med" len="med"/>
                    </a:lnL>
                    <a:lnR w="38100" cap="flat" cmpd="sng" algn="ctr">
                      <a:solidFill>
                        <a:srgbClr val="A8AFE5"/>
                      </a:solidFill>
                      <a:prstDash val="solid"/>
                      <a:round/>
                      <a:headEnd type="none" w="med" len="med"/>
                      <a:tailEnd type="none" w="med" len="med"/>
                    </a:lnR>
                    <a:lnT w="38100" cap="flat" cmpd="sng" algn="ctr">
                      <a:solidFill>
                        <a:srgbClr val="A8AFE5"/>
                      </a:solidFill>
                      <a:prstDash val="solid"/>
                      <a:round/>
                      <a:headEnd type="none" w="med" len="med"/>
                      <a:tailEnd type="none" w="med" len="med"/>
                    </a:lnT>
                    <a:lnB w="38100" cap="flat" cmpd="sng" algn="ctr">
                      <a:solidFill>
                        <a:srgbClr val="A8AFE5"/>
                      </a:solidFill>
                      <a:prstDash val="solid"/>
                      <a:round/>
                      <a:headEnd type="none" w="med" len="med"/>
                      <a:tailEnd type="none" w="med" len="med"/>
                    </a:lnB>
                  </a:tcPr>
                </a:tc>
                <a:extLst>
                  <a:ext uri="{0D108BD9-81ED-4DB2-BD59-A6C34878D82A}">
                    <a16:rowId xmlns:a16="http://schemas.microsoft.com/office/drawing/2014/main" val="10002"/>
                  </a:ext>
                </a:extLst>
              </a:tr>
              <a:tr h="1074420">
                <a:tc>
                  <a:txBody>
                    <a:bodyPr/>
                    <a:lstStyle/>
                    <a:p>
                      <a:pPr algn="ctr">
                        <a:lnSpc>
                          <a:spcPts val="4619"/>
                        </a:lnSpc>
                        <a:defRPr/>
                      </a:pPr>
                      <a:r>
                        <a:rPr lang="en-US" sz="3299">
                          <a:solidFill>
                            <a:srgbClr val="000000"/>
                          </a:solidFill>
                          <a:latin typeface="芫荽"/>
                          <a:ea typeface="芫荽"/>
                          <a:cs typeface="芫荽"/>
                          <a:sym typeface="芫荽"/>
                        </a:rPr>
                        <a:t>Lee等學者2020</a:t>
                      </a:r>
                      <a:endParaRPr lang="en-US" sz="1100"/>
                    </a:p>
                  </a:txBody>
                  <a:tcPr marL="190500" marR="190500" marT="190500" marB="190500" anchor="ctr">
                    <a:lnL w="38100" cap="flat" cmpd="sng" algn="ctr">
                      <a:solidFill>
                        <a:srgbClr val="A8AFE5"/>
                      </a:solidFill>
                      <a:prstDash val="solid"/>
                      <a:round/>
                      <a:headEnd type="none" w="med" len="med"/>
                      <a:tailEnd type="none" w="med" len="med"/>
                    </a:lnL>
                    <a:lnR w="38100" cap="flat" cmpd="sng" algn="ctr">
                      <a:solidFill>
                        <a:srgbClr val="A8AFE5"/>
                      </a:solidFill>
                      <a:prstDash val="solid"/>
                      <a:round/>
                      <a:headEnd type="none" w="med" len="med"/>
                      <a:tailEnd type="none" w="med" len="med"/>
                    </a:lnR>
                    <a:lnT w="38100" cap="flat" cmpd="sng" algn="ctr">
                      <a:solidFill>
                        <a:srgbClr val="A8AFE5"/>
                      </a:solidFill>
                      <a:prstDash val="solid"/>
                      <a:round/>
                      <a:headEnd type="none" w="med" len="med"/>
                      <a:tailEnd type="none" w="med" len="med"/>
                    </a:lnT>
                    <a:lnB w="38100" cap="flat" cmpd="sng" algn="ctr">
                      <a:solidFill>
                        <a:srgbClr val="A8AFE5"/>
                      </a:solidFill>
                      <a:prstDash val="solid"/>
                      <a:round/>
                      <a:headEnd type="none" w="med" len="med"/>
                      <a:tailEnd type="none" w="med" len="med"/>
                    </a:lnB>
                  </a:tcPr>
                </a:tc>
                <a:tc>
                  <a:txBody>
                    <a:bodyPr/>
                    <a:lstStyle/>
                    <a:p>
                      <a:pPr algn="ctr">
                        <a:lnSpc>
                          <a:spcPts val="4619"/>
                        </a:lnSpc>
                        <a:defRPr/>
                      </a:pPr>
                      <a:r>
                        <a:rPr lang="en-US" sz="3299">
                          <a:solidFill>
                            <a:srgbClr val="000000"/>
                          </a:solidFill>
                          <a:latin typeface="芫荽"/>
                          <a:ea typeface="芫荽"/>
                          <a:cs typeface="芫荽"/>
                          <a:sym typeface="芫荽"/>
                        </a:rPr>
                        <a:t>1Th + 1Ts + 1Te</a:t>
                      </a:r>
                      <a:endParaRPr lang="en-US" sz="1100"/>
                    </a:p>
                  </a:txBody>
                  <a:tcPr marL="190500" marR="190500" marT="190500" marB="190500" anchor="ctr">
                    <a:lnL w="38100" cap="flat" cmpd="sng" algn="ctr">
                      <a:solidFill>
                        <a:srgbClr val="A8AFE5"/>
                      </a:solidFill>
                      <a:prstDash val="solid"/>
                      <a:round/>
                      <a:headEnd type="none" w="med" len="med"/>
                      <a:tailEnd type="none" w="med" len="med"/>
                    </a:lnL>
                    <a:lnR w="38100" cap="flat" cmpd="sng" algn="ctr">
                      <a:solidFill>
                        <a:srgbClr val="A8AFE5"/>
                      </a:solidFill>
                      <a:prstDash val="solid"/>
                      <a:round/>
                      <a:headEnd type="none" w="med" len="med"/>
                      <a:tailEnd type="none" w="med" len="med"/>
                    </a:lnR>
                    <a:lnT w="38100" cap="flat" cmpd="sng" algn="ctr">
                      <a:solidFill>
                        <a:srgbClr val="A8AFE5"/>
                      </a:solidFill>
                      <a:prstDash val="solid"/>
                      <a:round/>
                      <a:headEnd type="none" w="med" len="med"/>
                      <a:tailEnd type="none" w="med" len="med"/>
                    </a:lnT>
                    <a:lnB w="38100" cap="flat" cmpd="sng" algn="ctr">
                      <a:solidFill>
                        <a:srgbClr val="A8AFE5"/>
                      </a:solidFill>
                      <a:prstDash val="solid"/>
                      <a:round/>
                      <a:headEnd type="none" w="med" len="med"/>
                      <a:tailEnd type="none" w="med" len="med"/>
                    </a:lnB>
                  </a:tcPr>
                </a:tc>
                <a:tc>
                  <a:txBody>
                    <a:bodyPr/>
                    <a:lstStyle/>
                    <a:p>
                      <a:pPr algn="ctr">
                        <a:lnSpc>
                          <a:spcPts val="4619"/>
                        </a:lnSpc>
                        <a:defRPr/>
                      </a:pPr>
                      <a:r>
                        <a:rPr lang="en-US" sz="3299">
                          <a:solidFill>
                            <a:srgbClr val="000000"/>
                          </a:solidFill>
                          <a:latin typeface="芫荽"/>
                          <a:ea typeface="芫荽"/>
                          <a:cs typeface="芫荽"/>
                          <a:sym typeface="芫荽"/>
                        </a:rPr>
                        <a:t>0.03381</a:t>
                      </a:r>
                      <a:endParaRPr lang="en-US" sz="1100"/>
                    </a:p>
                  </a:txBody>
                  <a:tcPr marL="190500" marR="190500" marT="190500" marB="190500" anchor="ctr">
                    <a:lnL w="38100" cap="flat" cmpd="sng" algn="ctr">
                      <a:solidFill>
                        <a:srgbClr val="A8AFE5"/>
                      </a:solidFill>
                      <a:prstDash val="solid"/>
                      <a:round/>
                      <a:headEnd type="none" w="med" len="med"/>
                      <a:tailEnd type="none" w="med" len="med"/>
                    </a:lnL>
                    <a:lnR w="38100" cap="flat" cmpd="sng" algn="ctr">
                      <a:solidFill>
                        <a:srgbClr val="A8AFE5"/>
                      </a:solidFill>
                      <a:prstDash val="solid"/>
                      <a:round/>
                      <a:headEnd type="none" w="med" len="med"/>
                      <a:tailEnd type="none" w="med" len="med"/>
                    </a:lnR>
                    <a:lnT w="38100" cap="flat" cmpd="sng" algn="ctr">
                      <a:solidFill>
                        <a:srgbClr val="A8AFE5"/>
                      </a:solidFill>
                      <a:prstDash val="solid"/>
                      <a:round/>
                      <a:headEnd type="none" w="med" len="med"/>
                      <a:tailEnd type="none" w="med" len="med"/>
                    </a:lnT>
                    <a:lnB w="38100" cap="flat" cmpd="sng" algn="ctr">
                      <a:solidFill>
                        <a:srgbClr val="A8AFE5"/>
                      </a:solidFill>
                      <a:prstDash val="solid"/>
                      <a:round/>
                      <a:headEnd type="none" w="med" len="med"/>
                      <a:tailEnd type="none" w="med" len="med"/>
                    </a:lnB>
                  </a:tcPr>
                </a:tc>
                <a:tc>
                  <a:txBody>
                    <a:bodyPr/>
                    <a:lstStyle/>
                    <a:p>
                      <a:pPr algn="ctr">
                        <a:lnSpc>
                          <a:spcPts val="4619"/>
                        </a:lnSpc>
                        <a:defRPr/>
                      </a:pPr>
                      <a:r>
                        <a:rPr lang="en-US" sz="3299">
                          <a:solidFill>
                            <a:srgbClr val="000000"/>
                          </a:solidFill>
                          <a:latin typeface="芫荽"/>
                          <a:ea typeface="芫荽"/>
                          <a:cs typeface="芫荽"/>
                          <a:sym typeface="芫荽"/>
                        </a:rPr>
                        <a:t>No</a:t>
                      </a:r>
                      <a:endParaRPr lang="en-US" sz="1100"/>
                    </a:p>
                  </a:txBody>
                  <a:tcPr marL="190500" marR="190500" marT="190500" marB="190500" anchor="ctr">
                    <a:lnL w="38100" cap="flat" cmpd="sng" algn="ctr">
                      <a:solidFill>
                        <a:srgbClr val="A8AFE5"/>
                      </a:solidFill>
                      <a:prstDash val="solid"/>
                      <a:round/>
                      <a:headEnd type="none" w="med" len="med"/>
                      <a:tailEnd type="none" w="med" len="med"/>
                    </a:lnL>
                    <a:lnR w="38100" cap="flat" cmpd="sng" algn="ctr">
                      <a:solidFill>
                        <a:srgbClr val="A8AFE5"/>
                      </a:solidFill>
                      <a:prstDash val="solid"/>
                      <a:round/>
                      <a:headEnd type="none" w="med" len="med"/>
                      <a:tailEnd type="none" w="med" len="med"/>
                    </a:lnR>
                    <a:lnT w="38100" cap="flat" cmpd="sng" algn="ctr">
                      <a:solidFill>
                        <a:srgbClr val="A8AFE5"/>
                      </a:solidFill>
                      <a:prstDash val="solid"/>
                      <a:round/>
                      <a:headEnd type="none" w="med" len="med"/>
                      <a:tailEnd type="none" w="med" len="med"/>
                    </a:lnT>
                    <a:lnB w="38100" cap="flat" cmpd="sng" algn="ctr">
                      <a:solidFill>
                        <a:srgbClr val="A8AFE5"/>
                      </a:solidFill>
                      <a:prstDash val="solid"/>
                      <a:round/>
                      <a:headEnd type="none" w="med" len="med"/>
                      <a:tailEnd type="none" w="med" len="med"/>
                    </a:lnB>
                  </a:tcPr>
                </a:tc>
                <a:extLst>
                  <a:ext uri="{0D108BD9-81ED-4DB2-BD59-A6C34878D82A}">
                    <a16:rowId xmlns:a16="http://schemas.microsoft.com/office/drawing/2014/main" val="10003"/>
                  </a:ext>
                </a:extLst>
              </a:tr>
              <a:tr h="1074420">
                <a:tc>
                  <a:txBody>
                    <a:bodyPr/>
                    <a:lstStyle/>
                    <a:p>
                      <a:pPr algn="ctr">
                        <a:lnSpc>
                          <a:spcPts val="4619"/>
                        </a:lnSpc>
                        <a:defRPr/>
                      </a:pPr>
                      <a:r>
                        <a:rPr lang="en-US" sz="3299">
                          <a:solidFill>
                            <a:srgbClr val="000000"/>
                          </a:solidFill>
                          <a:latin typeface="芫荽"/>
                          <a:ea typeface="芫荽"/>
                          <a:cs typeface="芫荽"/>
                          <a:sym typeface="芫荽"/>
                        </a:rPr>
                        <a:t>本專題</a:t>
                      </a:r>
                      <a:endParaRPr lang="en-US" sz="1100"/>
                    </a:p>
                  </a:txBody>
                  <a:tcPr marL="190500" marR="190500" marT="190500" marB="190500" anchor="ctr">
                    <a:lnL w="38100" cap="flat" cmpd="sng" algn="ctr">
                      <a:solidFill>
                        <a:srgbClr val="A8AFE5"/>
                      </a:solidFill>
                      <a:prstDash val="solid"/>
                      <a:round/>
                      <a:headEnd type="none" w="med" len="med"/>
                      <a:tailEnd type="none" w="med" len="med"/>
                    </a:lnL>
                    <a:lnR w="38100" cap="flat" cmpd="sng" algn="ctr">
                      <a:solidFill>
                        <a:srgbClr val="A8AFE5"/>
                      </a:solidFill>
                      <a:prstDash val="solid"/>
                      <a:round/>
                      <a:headEnd type="none" w="med" len="med"/>
                      <a:tailEnd type="none" w="med" len="med"/>
                    </a:lnR>
                    <a:lnT w="38100" cap="flat" cmpd="sng" algn="ctr">
                      <a:solidFill>
                        <a:srgbClr val="A8AFE5"/>
                      </a:solidFill>
                      <a:prstDash val="solid"/>
                      <a:round/>
                      <a:headEnd type="none" w="med" len="med"/>
                      <a:tailEnd type="none" w="med" len="med"/>
                    </a:lnT>
                    <a:lnB w="38100" cap="flat" cmpd="sng" algn="ctr">
                      <a:solidFill>
                        <a:srgbClr val="A8AFE5"/>
                      </a:solidFill>
                      <a:prstDash val="solid"/>
                      <a:round/>
                      <a:headEnd type="none" w="med" len="med"/>
                      <a:tailEnd type="none" w="med" len="med"/>
                    </a:lnB>
                  </a:tcPr>
                </a:tc>
                <a:tc>
                  <a:txBody>
                    <a:bodyPr/>
                    <a:lstStyle/>
                    <a:p>
                      <a:pPr algn="ctr">
                        <a:lnSpc>
                          <a:spcPts val="4619"/>
                        </a:lnSpc>
                        <a:defRPr/>
                      </a:pPr>
                      <a:r>
                        <a:rPr lang="en-US" sz="3299">
                          <a:solidFill>
                            <a:srgbClr val="000000"/>
                          </a:solidFill>
                          <a:latin typeface="芫荽"/>
                          <a:ea typeface="芫荽"/>
                          <a:cs typeface="芫荽"/>
                          <a:sym typeface="芫荽"/>
                        </a:rPr>
                        <a:t>1Th + 1Tp + 2Ts</a:t>
                      </a:r>
                      <a:endParaRPr lang="en-US" sz="1100"/>
                    </a:p>
                  </a:txBody>
                  <a:tcPr marL="190500" marR="190500" marT="190500" marB="190500" anchor="ctr">
                    <a:lnL w="38100" cap="flat" cmpd="sng" algn="ctr">
                      <a:solidFill>
                        <a:srgbClr val="A8AFE5"/>
                      </a:solidFill>
                      <a:prstDash val="solid"/>
                      <a:round/>
                      <a:headEnd type="none" w="med" len="med"/>
                      <a:tailEnd type="none" w="med" len="med"/>
                    </a:lnL>
                    <a:lnR w="38100" cap="flat" cmpd="sng" algn="ctr">
                      <a:solidFill>
                        <a:srgbClr val="A8AFE5"/>
                      </a:solidFill>
                      <a:prstDash val="solid"/>
                      <a:round/>
                      <a:headEnd type="none" w="med" len="med"/>
                      <a:tailEnd type="none" w="med" len="med"/>
                    </a:lnR>
                    <a:lnT w="38100" cap="flat" cmpd="sng" algn="ctr">
                      <a:solidFill>
                        <a:srgbClr val="A8AFE5"/>
                      </a:solidFill>
                      <a:prstDash val="solid"/>
                      <a:round/>
                      <a:headEnd type="none" w="med" len="med"/>
                      <a:tailEnd type="none" w="med" len="med"/>
                    </a:lnT>
                    <a:lnB w="38100" cap="flat" cmpd="sng" algn="ctr">
                      <a:solidFill>
                        <a:srgbClr val="A8AFE5"/>
                      </a:solidFill>
                      <a:prstDash val="solid"/>
                      <a:round/>
                      <a:headEnd type="none" w="med" len="med"/>
                      <a:tailEnd type="none" w="med" len="med"/>
                    </a:lnB>
                  </a:tcPr>
                </a:tc>
                <a:tc>
                  <a:txBody>
                    <a:bodyPr/>
                    <a:lstStyle/>
                    <a:p>
                      <a:pPr algn="ctr">
                        <a:lnSpc>
                          <a:spcPts val="4619"/>
                        </a:lnSpc>
                        <a:defRPr/>
                      </a:pPr>
                      <a:r>
                        <a:rPr lang="en-US" sz="3299">
                          <a:solidFill>
                            <a:srgbClr val="000000"/>
                          </a:solidFill>
                          <a:latin typeface="芫荽"/>
                          <a:ea typeface="芫荽"/>
                          <a:cs typeface="芫荽"/>
                          <a:sym typeface="芫荽"/>
                        </a:rPr>
                        <a:t>0.02864</a:t>
                      </a:r>
                      <a:endParaRPr lang="en-US" sz="1100"/>
                    </a:p>
                  </a:txBody>
                  <a:tcPr marL="190500" marR="190500" marT="190500" marB="190500" anchor="ctr">
                    <a:lnL w="38100" cap="flat" cmpd="sng" algn="ctr">
                      <a:solidFill>
                        <a:srgbClr val="A8AFE5"/>
                      </a:solidFill>
                      <a:prstDash val="solid"/>
                      <a:round/>
                      <a:headEnd type="none" w="med" len="med"/>
                      <a:tailEnd type="none" w="med" len="med"/>
                    </a:lnL>
                    <a:lnR w="38100" cap="flat" cmpd="sng" algn="ctr">
                      <a:solidFill>
                        <a:srgbClr val="A8AFE5"/>
                      </a:solidFill>
                      <a:prstDash val="solid"/>
                      <a:round/>
                      <a:headEnd type="none" w="med" len="med"/>
                      <a:tailEnd type="none" w="med" len="med"/>
                    </a:lnR>
                    <a:lnT w="38100" cap="flat" cmpd="sng" algn="ctr">
                      <a:solidFill>
                        <a:srgbClr val="A8AFE5"/>
                      </a:solidFill>
                      <a:prstDash val="solid"/>
                      <a:round/>
                      <a:headEnd type="none" w="med" len="med"/>
                      <a:tailEnd type="none" w="med" len="med"/>
                    </a:lnT>
                    <a:lnB w="38100" cap="flat" cmpd="sng" algn="ctr">
                      <a:solidFill>
                        <a:srgbClr val="A8AFE5"/>
                      </a:solidFill>
                      <a:prstDash val="solid"/>
                      <a:round/>
                      <a:headEnd type="none" w="med" len="med"/>
                      <a:tailEnd type="none" w="med" len="med"/>
                    </a:lnB>
                  </a:tcPr>
                </a:tc>
                <a:tc>
                  <a:txBody>
                    <a:bodyPr/>
                    <a:lstStyle/>
                    <a:p>
                      <a:pPr algn="ctr">
                        <a:lnSpc>
                          <a:spcPts val="4619"/>
                        </a:lnSpc>
                        <a:defRPr/>
                      </a:pPr>
                      <a:r>
                        <a:rPr lang="en-US" sz="3299">
                          <a:solidFill>
                            <a:srgbClr val="000000"/>
                          </a:solidFill>
                          <a:latin typeface="芫荽"/>
                          <a:ea typeface="芫荽"/>
                          <a:cs typeface="芫荽"/>
                          <a:sym typeface="芫荽"/>
                        </a:rPr>
                        <a:t>Yes</a:t>
                      </a:r>
                      <a:endParaRPr lang="en-US" sz="1100"/>
                    </a:p>
                  </a:txBody>
                  <a:tcPr marL="190500" marR="190500" marT="190500" marB="190500" anchor="ctr">
                    <a:lnL w="38100" cap="flat" cmpd="sng" algn="ctr">
                      <a:solidFill>
                        <a:srgbClr val="A8AFE5"/>
                      </a:solidFill>
                      <a:prstDash val="solid"/>
                      <a:round/>
                      <a:headEnd type="none" w="med" len="med"/>
                      <a:tailEnd type="none" w="med" len="med"/>
                    </a:lnL>
                    <a:lnR w="38100" cap="flat" cmpd="sng" algn="ctr">
                      <a:solidFill>
                        <a:srgbClr val="A8AFE5"/>
                      </a:solidFill>
                      <a:prstDash val="solid"/>
                      <a:round/>
                      <a:headEnd type="none" w="med" len="med"/>
                      <a:tailEnd type="none" w="med" len="med"/>
                    </a:lnR>
                    <a:lnT w="38100" cap="flat" cmpd="sng" algn="ctr">
                      <a:solidFill>
                        <a:srgbClr val="A8AFE5"/>
                      </a:solidFill>
                      <a:prstDash val="solid"/>
                      <a:round/>
                      <a:headEnd type="none" w="med" len="med"/>
                      <a:tailEnd type="none" w="med" len="med"/>
                    </a:lnT>
                    <a:lnB w="38100" cap="flat" cmpd="sng" algn="ctr">
                      <a:solidFill>
                        <a:srgbClr val="A8AFE5"/>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17000"/>
          </a:blip>
          <a:stretch>
            <a:fillRect/>
          </a:stretch>
        </p:blipFill>
        <p:spPr>
          <a:xfrm rot="4281321">
            <a:off x="13929574" y="334974"/>
            <a:ext cx="5723843" cy="5723843"/>
          </a:xfrm>
          <a:prstGeom prst="rect">
            <a:avLst/>
          </a:prstGeom>
        </p:spPr>
      </p:pic>
      <p:sp>
        <p:nvSpPr>
          <p:cNvPr id="3" name="TextBox 3"/>
          <p:cNvSpPr txBox="1"/>
          <p:nvPr/>
        </p:nvSpPr>
        <p:spPr>
          <a:xfrm>
            <a:off x="2553980" y="866775"/>
            <a:ext cx="13180039" cy="1450976"/>
          </a:xfrm>
          <a:prstGeom prst="rect">
            <a:avLst/>
          </a:prstGeom>
        </p:spPr>
        <p:txBody>
          <a:bodyPr lIns="0" tIns="0" rIns="0" bIns="0" rtlCol="0" anchor="t">
            <a:spAutoFit/>
          </a:bodyPr>
          <a:lstStyle/>
          <a:p>
            <a:pPr algn="ctr">
              <a:lnSpc>
                <a:spcPts val="11899"/>
              </a:lnSpc>
            </a:pPr>
            <a:r>
              <a:rPr lang="en-US" sz="8499">
                <a:solidFill>
                  <a:srgbClr val="000000"/>
                </a:solidFill>
                <a:latin typeface="芫荽"/>
                <a:ea typeface="芫荽"/>
                <a:cs typeface="芫荽"/>
                <a:sym typeface="芫荽"/>
              </a:rPr>
              <a:t>效能分析</a:t>
            </a:r>
          </a:p>
        </p:txBody>
      </p:sp>
      <p:sp>
        <p:nvSpPr>
          <p:cNvPr id="4" name="TextBox 4"/>
          <p:cNvSpPr txBox="1"/>
          <p:nvPr/>
        </p:nvSpPr>
        <p:spPr>
          <a:xfrm rot="-5400000">
            <a:off x="-2373736" y="4911090"/>
            <a:ext cx="6882108" cy="464820"/>
          </a:xfrm>
          <a:prstGeom prst="rect">
            <a:avLst/>
          </a:prstGeom>
        </p:spPr>
        <p:txBody>
          <a:bodyPr lIns="0" tIns="0" rIns="0" bIns="0" rtlCol="0" anchor="t">
            <a:spAutoFit/>
          </a:bodyPr>
          <a:lstStyle/>
          <a:p>
            <a:pPr algn="ctr">
              <a:lnSpc>
                <a:spcPts val="3779"/>
              </a:lnSpc>
            </a:pPr>
            <a:r>
              <a:rPr lang="en-US" sz="2700">
                <a:solidFill>
                  <a:srgbClr val="000000"/>
                </a:solidFill>
                <a:latin typeface="Alatsi"/>
                <a:ea typeface="Alatsi"/>
                <a:cs typeface="Alatsi"/>
                <a:sym typeface="Alatsi"/>
              </a:rPr>
              <a:t>TCU MI 110級畢業專題</a:t>
            </a:r>
          </a:p>
        </p:txBody>
      </p:sp>
      <p:sp>
        <p:nvSpPr>
          <p:cNvPr id="5" name="AutoShape 5"/>
          <p:cNvSpPr/>
          <p:nvPr/>
        </p:nvSpPr>
        <p:spPr>
          <a:xfrm flipH="1" flipV="1">
            <a:off x="1085850" y="7289441"/>
            <a:ext cx="5403" cy="2997456"/>
          </a:xfrm>
          <a:prstGeom prst="line">
            <a:avLst/>
          </a:prstGeom>
          <a:ln w="114300" cap="flat">
            <a:solidFill>
              <a:srgbClr val="9FC3D0"/>
            </a:solidFill>
            <a:prstDash val="solid"/>
            <a:headEnd type="none" w="sm" len="sm"/>
            <a:tailEnd type="none" w="sm" len="sm"/>
          </a:ln>
        </p:spPr>
      </p:sp>
      <p:sp>
        <p:nvSpPr>
          <p:cNvPr id="6" name="AutoShape 6"/>
          <p:cNvSpPr/>
          <p:nvPr/>
        </p:nvSpPr>
        <p:spPr>
          <a:xfrm flipH="1" flipV="1">
            <a:off x="1090490" y="-104525"/>
            <a:ext cx="5403" cy="2997456"/>
          </a:xfrm>
          <a:prstGeom prst="line">
            <a:avLst/>
          </a:prstGeom>
          <a:ln w="114300" cap="flat">
            <a:solidFill>
              <a:srgbClr val="9FC3D0"/>
            </a:solidFill>
            <a:prstDash val="solid"/>
            <a:headEnd type="none" w="sm" len="sm"/>
            <a:tailEnd type="none" w="sm" len="sm"/>
          </a:ln>
        </p:spPr>
      </p:sp>
      <p:grpSp>
        <p:nvGrpSpPr>
          <p:cNvPr id="7" name="Group 7"/>
          <p:cNvGrpSpPr/>
          <p:nvPr/>
        </p:nvGrpSpPr>
        <p:grpSpPr>
          <a:xfrm>
            <a:off x="15859155" y="0"/>
            <a:ext cx="1562612" cy="1673225"/>
            <a:chOff x="0" y="0"/>
            <a:chExt cx="2083482" cy="2230967"/>
          </a:xfrm>
        </p:grpSpPr>
        <p:grpSp>
          <p:nvGrpSpPr>
            <p:cNvPr id="8" name="Group 8"/>
            <p:cNvGrpSpPr/>
            <p:nvPr/>
          </p:nvGrpSpPr>
          <p:grpSpPr>
            <a:xfrm>
              <a:off x="75599" y="0"/>
              <a:ext cx="1932284" cy="2230967"/>
              <a:chOff x="0" y="0"/>
              <a:chExt cx="703982" cy="812800"/>
            </a:xfrm>
          </p:grpSpPr>
          <p:sp>
            <p:nvSpPr>
              <p:cNvPr id="9" name="Freeform 9"/>
              <p:cNvSpPr/>
              <p:nvPr/>
            </p:nvSpPr>
            <p:spPr>
              <a:xfrm>
                <a:off x="0" y="0"/>
                <a:ext cx="703982" cy="812800"/>
              </a:xfrm>
              <a:custGeom>
                <a:avLst/>
                <a:gdLst/>
                <a:ahLst/>
                <a:cxnLst/>
                <a:rect l="l" t="t" r="r" b="b"/>
                <a:pathLst>
                  <a:path w="703982" h="812800">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sp>
          <p:sp>
            <p:nvSpPr>
              <p:cNvPr id="10" name="TextBox 10"/>
              <p:cNvSpPr txBox="1"/>
              <p:nvPr/>
            </p:nvSpPr>
            <p:spPr>
              <a:xfrm>
                <a:off x="0" y="-47625"/>
                <a:ext cx="703982" cy="733425"/>
              </a:xfrm>
              <a:prstGeom prst="rect">
                <a:avLst/>
              </a:prstGeom>
            </p:spPr>
            <p:txBody>
              <a:bodyPr lIns="50800" tIns="50800" rIns="50800" bIns="50800" rtlCol="0" anchor="ctr"/>
              <a:lstStyle/>
              <a:p>
                <a:pPr algn="ctr">
                  <a:lnSpc>
                    <a:spcPts val="2659"/>
                  </a:lnSpc>
                </a:pPr>
                <a:endParaRPr/>
              </a:p>
            </p:txBody>
          </p:sp>
        </p:grpSp>
        <p:sp>
          <p:nvSpPr>
            <p:cNvPr id="11" name="TextBox 11"/>
            <p:cNvSpPr txBox="1"/>
            <p:nvPr/>
          </p:nvSpPr>
          <p:spPr>
            <a:xfrm>
              <a:off x="0" y="437582"/>
              <a:ext cx="2083482" cy="1241504"/>
            </a:xfrm>
            <a:prstGeom prst="rect">
              <a:avLst/>
            </a:prstGeom>
          </p:spPr>
          <p:txBody>
            <a:bodyPr lIns="0" tIns="0" rIns="0" bIns="0" rtlCol="0" anchor="t">
              <a:spAutoFit/>
            </a:bodyPr>
            <a:lstStyle/>
            <a:p>
              <a:pPr algn="ctr">
                <a:lnSpc>
                  <a:spcPts val="7805"/>
                </a:lnSpc>
              </a:pPr>
              <a:r>
                <a:rPr lang="en-US" sz="5575" b="1">
                  <a:solidFill>
                    <a:srgbClr val="000000"/>
                  </a:solidFill>
                  <a:latin typeface="Open Sans Bold"/>
                  <a:ea typeface="Open Sans Bold"/>
                  <a:cs typeface="Open Sans Bold"/>
                  <a:sym typeface="Open Sans Bold"/>
                </a:rPr>
                <a:t>31</a:t>
              </a:r>
            </a:p>
          </p:txBody>
        </p:sp>
      </p:grpSp>
      <p:sp>
        <p:nvSpPr>
          <p:cNvPr id="12" name="Freeform 12"/>
          <p:cNvSpPr/>
          <p:nvPr/>
        </p:nvSpPr>
        <p:spPr>
          <a:xfrm>
            <a:off x="1475832" y="-1449083"/>
            <a:ext cx="7315200" cy="2477783"/>
          </a:xfrm>
          <a:custGeom>
            <a:avLst/>
            <a:gdLst/>
            <a:ahLst/>
            <a:cxnLst/>
            <a:rect l="l" t="t" r="r" b="b"/>
            <a:pathLst>
              <a:path w="7315200" h="2477783">
                <a:moveTo>
                  <a:pt x="0" y="0"/>
                </a:moveTo>
                <a:lnTo>
                  <a:pt x="7315200" y="0"/>
                </a:lnTo>
                <a:lnTo>
                  <a:pt x="7315200" y="2477783"/>
                </a:lnTo>
                <a:lnTo>
                  <a:pt x="0" y="247778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3" name="Freeform 13"/>
          <p:cNvSpPr/>
          <p:nvPr/>
        </p:nvSpPr>
        <p:spPr>
          <a:xfrm>
            <a:off x="10721225" y="8788169"/>
            <a:ext cx="7315200" cy="2477783"/>
          </a:xfrm>
          <a:custGeom>
            <a:avLst/>
            <a:gdLst/>
            <a:ahLst/>
            <a:cxnLst/>
            <a:rect l="l" t="t" r="r" b="b"/>
            <a:pathLst>
              <a:path w="7315200" h="2477783">
                <a:moveTo>
                  <a:pt x="0" y="0"/>
                </a:moveTo>
                <a:lnTo>
                  <a:pt x="7315200" y="0"/>
                </a:lnTo>
                <a:lnTo>
                  <a:pt x="7315200" y="2477784"/>
                </a:lnTo>
                <a:lnTo>
                  <a:pt x="0" y="247778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pic>
        <p:nvPicPr>
          <p:cNvPr id="14" name="Picture 14"/>
          <p:cNvPicPr>
            <a:picLocks noChangeAspect="1"/>
          </p:cNvPicPr>
          <p:nvPr/>
        </p:nvPicPr>
        <p:blipFill>
          <a:blip r:embed="rId5">
            <a:alphaModFix amt="17000"/>
          </a:blip>
          <a:stretch>
            <a:fillRect/>
          </a:stretch>
        </p:blipFill>
        <p:spPr>
          <a:xfrm rot="-6772375">
            <a:off x="1291181" y="6113739"/>
            <a:ext cx="5723843" cy="5723843"/>
          </a:xfrm>
          <a:prstGeom prst="rect">
            <a:avLst/>
          </a:prstGeom>
        </p:spPr>
      </p:pic>
      <p:pic>
        <p:nvPicPr>
          <p:cNvPr id="15" name="Picture 15"/>
          <p:cNvPicPr>
            <a:picLocks noChangeAspect="1"/>
          </p:cNvPicPr>
          <p:nvPr/>
        </p:nvPicPr>
        <p:blipFill>
          <a:blip r:embed="rId6"/>
          <a:stretch>
            <a:fillRect/>
          </a:stretch>
        </p:blipFill>
        <p:spPr>
          <a:xfrm>
            <a:off x="6125123" y="1810085"/>
            <a:ext cx="12994147" cy="8367887"/>
          </a:xfrm>
          <a:prstGeom prst="rect">
            <a:avLst/>
          </a:prstGeom>
        </p:spPr>
      </p:pic>
      <p:sp>
        <p:nvSpPr>
          <p:cNvPr id="16" name="TextBox 16"/>
          <p:cNvSpPr txBox="1"/>
          <p:nvPr/>
        </p:nvSpPr>
        <p:spPr>
          <a:xfrm>
            <a:off x="1763943" y="2826256"/>
            <a:ext cx="4979811" cy="4481195"/>
          </a:xfrm>
          <a:prstGeom prst="rect">
            <a:avLst/>
          </a:prstGeom>
        </p:spPr>
        <p:txBody>
          <a:bodyPr lIns="0" tIns="0" rIns="0" bIns="0" rtlCol="0" anchor="t">
            <a:spAutoFit/>
          </a:bodyPr>
          <a:lstStyle/>
          <a:p>
            <a:pPr algn="l">
              <a:lnSpc>
                <a:spcPts val="4480"/>
              </a:lnSpc>
            </a:pPr>
            <a:r>
              <a:rPr lang="en-US" sz="3200">
                <a:solidFill>
                  <a:srgbClr val="000000"/>
                </a:solidFill>
                <a:latin typeface="芫荽"/>
                <a:ea typeface="芫荽"/>
                <a:cs typeface="芫荽"/>
                <a:sym typeface="芫荽"/>
              </a:rPr>
              <a:t>反應時間提升主要得益於：</a:t>
            </a:r>
          </a:p>
          <a:p>
            <a:pPr marL="690881" lvl="1" indent="-345440" algn="l">
              <a:lnSpc>
                <a:spcPts val="4480"/>
              </a:lnSpc>
              <a:buFont typeface="Arial"/>
              <a:buChar char="•"/>
            </a:pPr>
            <a:r>
              <a:rPr lang="en-US" sz="3200">
                <a:solidFill>
                  <a:srgbClr val="000000"/>
                </a:solidFill>
                <a:latin typeface="芫荽"/>
                <a:ea typeface="芫荽"/>
                <a:cs typeface="芫荽"/>
                <a:sym typeface="芫荽"/>
              </a:rPr>
              <a:t>PUF 的高效性 (Tp)</a:t>
            </a:r>
          </a:p>
          <a:p>
            <a:pPr marL="690881" lvl="1" indent="-345440" algn="l">
              <a:lnSpc>
                <a:spcPts val="4480"/>
              </a:lnSpc>
              <a:buFont typeface="Arial"/>
              <a:buChar char="•"/>
            </a:pPr>
            <a:r>
              <a:rPr lang="en-US" sz="3200">
                <a:solidFill>
                  <a:srgbClr val="000000"/>
                </a:solidFill>
                <a:latin typeface="芫荽"/>
                <a:ea typeface="芫荽"/>
                <a:cs typeface="芫荽"/>
                <a:sym typeface="芫荽"/>
              </a:rPr>
              <a:t>使用對稱加密 (Ts​) 代替較高成本的橢圓曲線運算 (Te)。</a:t>
            </a:r>
          </a:p>
          <a:p>
            <a:pPr algn="l">
              <a:lnSpc>
                <a:spcPts val="4480"/>
              </a:lnSpc>
            </a:pPr>
            <a:endParaRPr lang="en-US" sz="3200">
              <a:solidFill>
                <a:srgbClr val="000000"/>
              </a:solidFill>
              <a:latin typeface="芫荽"/>
              <a:ea typeface="芫荽"/>
              <a:cs typeface="芫荽"/>
              <a:sym typeface="芫荽"/>
            </a:endParaRPr>
          </a:p>
          <a:p>
            <a:pPr algn="l">
              <a:lnSpc>
                <a:spcPts val="4480"/>
              </a:lnSpc>
            </a:pPr>
            <a:r>
              <a:rPr lang="en-US" sz="3200">
                <a:solidFill>
                  <a:srgbClr val="000000"/>
                </a:solidFill>
                <a:latin typeface="芫荽"/>
                <a:ea typeface="芫荽"/>
                <a:cs typeface="芫荽"/>
                <a:sym typeface="芫荽"/>
              </a:rPr>
              <a:t>且本系統是唯一實現去中心化特性的方案。</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26000"/>
          </a:blip>
          <a:stretch>
            <a:fillRect/>
          </a:stretch>
        </p:blipFill>
        <p:spPr>
          <a:xfrm rot="4281321">
            <a:off x="13929574" y="334974"/>
            <a:ext cx="5723843" cy="5723843"/>
          </a:xfrm>
          <a:prstGeom prst="rect">
            <a:avLst/>
          </a:prstGeom>
        </p:spPr>
      </p:pic>
      <p:sp>
        <p:nvSpPr>
          <p:cNvPr id="3" name="TextBox 3"/>
          <p:cNvSpPr txBox="1"/>
          <p:nvPr/>
        </p:nvSpPr>
        <p:spPr>
          <a:xfrm>
            <a:off x="2553980" y="866775"/>
            <a:ext cx="13180039" cy="1450976"/>
          </a:xfrm>
          <a:prstGeom prst="rect">
            <a:avLst/>
          </a:prstGeom>
        </p:spPr>
        <p:txBody>
          <a:bodyPr lIns="0" tIns="0" rIns="0" bIns="0" rtlCol="0" anchor="t">
            <a:spAutoFit/>
          </a:bodyPr>
          <a:lstStyle/>
          <a:p>
            <a:pPr algn="ctr">
              <a:lnSpc>
                <a:spcPts val="11899"/>
              </a:lnSpc>
            </a:pPr>
            <a:r>
              <a:rPr lang="en-US" sz="8499">
                <a:solidFill>
                  <a:srgbClr val="000000"/>
                </a:solidFill>
                <a:latin typeface="芫荽"/>
                <a:ea typeface="芫荽"/>
                <a:cs typeface="芫荽"/>
                <a:sym typeface="芫荽"/>
              </a:rPr>
              <a:t>結論</a:t>
            </a:r>
          </a:p>
        </p:txBody>
      </p:sp>
      <p:sp>
        <p:nvSpPr>
          <p:cNvPr id="4" name="TextBox 4"/>
          <p:cNvSpPr txBox="1"/>
          <p:nvPr/>
        </p:nvSpPr>
        <p:spPr>
          <a:xfrm rot="-5400000">
            <a:off x="-2373736" y="4911090"/>
            <a:ext cx="6882108" cy="464820"/>
          </a:xfrm>
          <a:prstGeom prst="rect">
            <a:avLst/>
          </a:prstGeom>
        </p:spPr>
        <p:txBody>
          <a:bodyPr lIns="0" tIns="0" rIns="0" bIns="0" rtlCol="0" anchor="t">
            <a:spAutoFit/>
          </a:bodyPr>
          <a:lstStyle/>
          <a:p>
            <a:pPr algn="ctr">
              <a:lnSpc>
                <a:spcPts val="3779"/>
              </a:lnSpc>
            </a:pPr>
            <a:r>
              <a:rPr lang="en-US" sz="2700">
                <a:solidFill>
                  <a:srgbClr val="000000"/>
                </a:solidFill>
                <a:latin typeface="Alatsi"/>
                <a:ea typeface="Alatsi"/>
                <a:cs typeface="Alatsi"/>
                <a:sym typeface="Alatsi"/>
              </a:rPr>
              <a:t>TCU MI 110級畢業專題</a:t>
            </a:r>
          </a:p>
        </p:txBody>
      </p:sp>
      <p:sp>
        <p:nvSpPr>
          <p:cNvPr id="5" name="AutoShape 5"/>
          <p:cNvSpPr/>
          <p:nvPr/>
        </p:nvSpPr>
        <p:spPr>
          <a:xfrm flipH="1" flipV="1">
            <a:off x="1085850" y="7289441"/>
            <a:ext cx="5403" cy="2997456"/>
          </a:xfrm>
          <a:prstGeom prst="line">
            <a:avLst/>
          </a:prstGeom>
          <a:ln w="114300" cap="flat">
            <a:solidFill>
              <a:srgbClr val="9FC3D0"/>
            </a:solidFill>
            <a:prstDash val="solid"/>
            <a:headEnd type="none" w="sm" len="sm"/>
            <a:tailEnd type="none" w="sm" len="sm"/>
          </a:ln>
        </p:spPr>
      </p:sp>
      <p:sp>
        <p:nvSpPr>
          <p:cNvPr id="6" name="AutoShape 6"/>
          <p:cNvSpPr/>
          <p:nvPr/>
        </p:nvSpPr>
        <p:spPr>
          <a:xfrm flipH="1" flipV="1">
            <a:off x="1090490" y="-104525"/>
            <a:ext cx="5403" cy="2997456"/>
          </a:xfrm>
          <a:prstGeom prst="line">
            <a:avLst/>
          </a:prstGeom>
          <a:ln w="114300" cap="flat">
            <a:solidFill>
              <a:srgbClr val="9FC3D0"/>
            </a:solidFill>
            <a:prstDash val="solid"/>
            <a:headEnd type="none" w="sm" len="sm"/>
            <a:tailEnd type="none" w="sm" len="sm"/>
          </a:ln>
        </p:spPr>
      </p:sp>
      <p:grpSp>
        <p:nvGrpSpPr>
          <p:cNvPr id="7" name="Group 7"/>
          <p:cNvGrpSpPr/>
          <p:nvPr/>
        </p:nvGrpSpPr>
        <p:grpSpPr>
          <a:xfrm>
            <a:off x="15859155" y="0"/>
            <a:ext cx="1562612" cy="1673225"/>
            <a:chOff x="0" y="0"/>
            <a:chExt cx="2083482" cy="2230967"/>
          </a:xfrm>
        </p:grpSpPr>
        <p:grpSp>
          <p:nvGrpSpPr>
            <p:cNvPr id="8" name="Group 8"/>
            <p:cNvGrpSpPr/>
            <p:nvPr/>
          </p:nvGrpSpPr>
          <p:grpSpPr>
            <a:xfrm>
              <a:off x="75599" y="0"/>
              <a:ext cx="1932284" cy="2230967"/>
              <a:chOff x="0" y="0"/>
              <a:chExt cx="703982" cy="812800"/>
            </a:xfrm>
          </p:grpSpPr>
          <p:sp>
            <p:nvSpPr>
              <p:cNvPr id="9" name="Freeform 9"/>
              <p:cNvSpPr/>
              <p:nvPr/>
            </p:nvSpPr>
            <p:spPr>
              <a:xfrm>
                <a:off x="0" y="0"/>
                <a:ext cx="703982" cy="812800"/>
              </a:xfrm>
              <a:custGeom>
                <a:avLst/>
                <a:gdLst/>
                <a:ahLst/>
                <a:cxnLst/>
                <a:rect l="l" t="t" r="r" b="b"/>
                <a:pathLst>
                  <a:path w="703982" h="812800">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sp>
          <p:sp>
            <p:nvSpPr>
              <p:cNvPr id="10" name="TextBox 10"/>
              <p:cNvSpPr txBox="1"/>
              <p:nvPr/>
            </p:nvSpPr>
            <p:spPr>
              <a:xfrm>
                <a:off x="0" y="-47625"/>
                <a:ext cx="703982" cy="733425"/>
              </a:xfrm>
              <a:prstGeom prst="rect">
                <a:avLst/>
              </a:prstGeom>
            </p:spPr>
            <p:txBody>
              <a:bodyPr lIns="50800" tIns="50800" rIns="50800" bIns="50800" rtlCol="0" anchor="ctr"/>
              <a:lstStyle/>
              <a:p>
                <a:pPr algn="ctr">
                  <a:lnSpc>
                    <a:spcPts val="2659"/>
                  </a:lnSpc>
                </a:pPr>
                <a:endParaRPr/>
              </a:p>
            </p:txBody>
          </p:sp>
        </p:grpSp>
        <p:sp>
          <p:nvSpPr>
            <p:cNvPr id="11" name="TextBox 11"/>
            <p:cNvSpPr txBox="1"/>
            <p:nvPr/>
          </p:nvSpPr>
          <p:spPr>
            <a:xfrm>
              <a:off x="0" y="437582"/>
              <a:ext cx="2083482" cy="1241504"/>
            </a:xfrm>
            <a:prstGeom prst="rect">
              <a:avLst/>
            </a:prstGeom>
          </p:spPr>
          <p:txBody>
            <a:bodyPr lIns="0" tIns="0" rIns="0" bIns="0" rtlCol="0" anchor="t">
              <a:spAutoFit/>
            </a:bodyPr>
            <a:lstStyle/>
            <a:p>
              <a:pPr algn="ctr">
                <a:lnSpc>
                  <a:spcPts val="7805"/>
                </a:lnSpc>
              </a:pPr>
              <a:r>
                <a:rPr lang="en-US" sz="5575" b="1">
                  <a:solidFill>
                    <a:srgbClr val="000000"/>
                  </a:solidFill>
                  <a:latin typeface="Open Sans Bold"/>
                  <a:ea typeface="Open Sans Bold"/>
                  <a:cs typeface="Open Sans Bold"/>
                  <a:sym typeface="Open Sans Bold"/>
                </a:rPr>
                <a:t>27</a:t>
              </a:r>
            </a:p>
          </p:txBody>
        </p:sp>
      </p:grpSp>
      <p:sp>
        <p:nvSpPr>
          <p:cNvPr id="12" name="Freeform 12"/>
          <p:cNvSpPr/>
          <p:nvPr/>
        </p:nvSpPr>
        <p:spPr>
          <a:xfrm>
            <a:off x="1475832" y="-1449083"/>
            <a:ext cx="7315200" cy="2477783"/>
          </a:xfrm>
          <a:custGeom>
            <a:avLst/>
            <a:gdLst/>
            <a:ahLst/>
            <a:cxnLst/>
            <a:rect l="l" t="t" r="r" b="b"/>
            <a:pathLst>
              <a:path w="7315200" h="2477783">
                <a:moveTo>
                  <a:pt x="0" y="0"/>
                </a:moveTo>
                <a:lnTo>
                  <a:pt x="7315200" y="0"/>
                </a:lnTo>
                <a:lnTo>
                  <a:pt x="7315200" y="2477783"/>
                </a:lnTo>
                <a:lnTo>
                  <a:pt x="0" y="247778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3" name="Freeform 13"/>
          <p:cNvSpPr/>
          <p:nvPr/>
        </p:nvSpPr>
        <p:spPr>
          <a:xfrm>
            <a:off x="10721225" y="8788169"/>
            <a:ext cx="7315200" cy="2477783"/>
          </a:xfrm>
          <a:custGeom>
            <a:avLst/>
            <a:gdLst/>
            <a:ahLst/>
            <a:cxnLst/>
            <a:rect l="l" t="t" r="r" b="b"/>
            <a:pathLst>
              <a:path w="7315200" h="2477783">
                <a:moveTo>
                  <a:pt x="0" y="0"/>
                </a:moveTo>
                <a:lnTo>
                  <a:pt x="7315200" y="0"/>
                </a:lnTo>
                <a:lnTo>
                  <a:pt x="7315200" y="2477784"/>
                </a:lnTo>
                <a:lnTo>
                  <a:pt x="0" y="247778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pic>
        <p:nvPicPr>
          <p:cNvPr id="14" name="Picture 14"/>
          <p:cNvPicPr>
            <a:picLocks noChangeAspect="1"/>
          </p:cNvPicPr>
          <p:nvPr/>
        </p:nvPicPr>
        <p:blipFill>
          <a:blip r:embed="rId5">
            <a:alphaModFix amt="26000"/>
          </a:blip>
          <a:stretch>
            <a:fillRect/>
          </a:stretch>
        </p:blipFill>
        <p:spPr>
          <a:xfrm rot="-6772375">
            <a:off x="1291181" y="6113739"/>
            <a:ext cx="5723843" cy="5723843"/>
          </a:xfrm>
          <a:prstGeom prst="rect">
            <a:avLst/>
          </a:prstGeom>
        </p:spPr>
      </p:pic>
      <p:sp>
        <p:nvSpPr>
          <p:cNvPr id="15" name="TextBox 15"/>
          <p:cNvSpPr txBox="1"/>
          <p:nvPr/>
        </p:nvSpPr>
        <p:spPr>
          <a:xfrm>
            <a:off x="2076874" y="2496596"/>
            <a:ext cx="15643231" cy="6948890"/>
          </a:xfrm>
          <a:prstGeom prst="rect">
            <a:avLst/>
          </a:prstGeom>
        </p:spPr>
        <p:txBody>
          <a:bodyPr lIns="0" tIns="0" rIns="0" bIns="0" rtlCol="0" anchor="t">
            <a:spAutoFit/>
          </a:bodyPr>
          <a:lstStyle/>
          <a:p>
            <a:pPr marL="842007" lvl="1" indent="-421003" algn="l">
              <a:lnSpc>
                <a:spcPts val="5459"/>
              </a:lnSpc>
              <a:buFont typeface="Arial"/>
              <a:buChar char="•"/>
            </a:pPr>
            <a:r>
              <a:rPr lang="en-US" sz="3899" dirty="0" err="1">
                <a:solidFill>
                  <a:srgbClr val="000000"/>
                </a:solidFill>
                <a:latin typeface="芫荽"/>
                <a:ea typeface="芫荽"/>
                <a:cs typeface="芫荽"/>
                <a:sym typeface="芫荽"/>
              </a:rPr>
              <a:t>本專題透過區塊鏈及</a:t>
            </a:r>
            <a:r>
              <a:rPr lang="en-US" sz="3899" dirty="0">
                <a:solidFill>
                  <a:srgbClr val="000000"/>
                </a:solidFill>
                <a:latin typeface="芫荽"/>
                <a:ea typeface="芫荽"/>
                <a:cs typeface="芫荽"/>
                <a:sym typeface="芫荽"/>
              </a:rPr>
              <a:t> PUF </a:t>
            </a:r>
            <a:r>
              <a:rPr lang="en-US" sz="3899" dirty="0" err="1">
                <a:solidFill>
                  <a:srgbClr val="000000"/>
                </a:solidFill>
                <a:latin typeface="芫荽"/>
                <a:ea typeface="芫荽"/>
                <a:cs typeface="芫荽"/>
                <a:sym typeface="芫荽"/>
              </a:rPr>
              <a:t>的特性</a:t>
            </a:r>
            <a:r>
              <a:rPr lang="en-US" sz="3899" dirty="0">
                <a:solidFill>
                  <a:srgbClr val="000000"/>
                </a:solidFill>
                <a:latin typeface="芫荽"/>
                <a:ea typeface="芫荽"/>
                <a:cs typeface="芫荽"/>
                <a:sym typeface="芫荽"/>
              </a:rPr>
              <a:t>，</a:t>
            </a:r>
            <a:r>
              <a:rPr lang="zh-TW" altLang="en-US" sz="3899" dirty="0">
                <a:solidFill>
                  <a:srgbClr val="000000"/>
                </a:solidFill>
                <a:latin typeface="芫荽"/>
                <a:ea typeface="芫荽"/>
                <a:cs typeface="芫荽"/>
                <a:sym typeface="芫荽"/>
              </a:rPr>
              <a:t>提升</a:t>
            </a:r>
            <a:r>
              <a:rPr lang="en-US" sz="3899" dirty="0" err="1">
                <a:solidFill>
                  <a:srgbClr val="000000"/>
                </a:solidFill>
                <a:latin typeface="芫荽"/>
                <a:ea typeface="芫荽"/>
                <a:cs typeface="芫荽"/>
                <a:sym typeface="芫荽"/>
              </a:rPr>
              <a:t>對資料庫系統的</a:t>
            </a:r>
            <a:r>
              <a:rPr lang="zh-TW" altLang="en-US" sz="3899" dirty="0">
                <a:solidFill>
                  <a:srgbClr val="000000"/>
                </a:solidFill>
                <a:latin typeface="芫荽"/>
                <a:ea typeface="芫荽"/>
                <a:cs typeface="芫荽"/>
                <a:sym typeface="芫荽"/>
              </a:rPr>
              <a:t>可信任度</a:t>
            </a:r>
            <a:r>
              <a:rPr lang="en-US" sz="3899" dirty="0">
                <a:solidFill>
                  <a:srgbClr val="000000"/>
                </a:solidFill>
                <a:latin typeface="芫荽"/>
                <a:ea typeface="芫荽"/>
                <a:cs typeface="芫荽"/>
                <a:sym typeface="芫荽"/>
              </a:rPr>
              <a:t>，達到使用者認證、不可偽冒、不可否認、資料完整性、去中心化的特性，並提升使用者之電子健康紀錄的傳輸安全性。</a:t>
            </a:r>
          </a:p>
          <a:p>
            <a:pPr algn="l">
              <a:lnSpc>
                <a:spcPts val="5459"/>
              </a:lnSpc>
            </a:pPr>
            <a:endParaRPr lang="en-US" sz="3899" dirty="0">
              <a:solidFill>
                <a:srgbClr val="000000"/>
              </a:solidFill>
              <a:latin typeface="芫荽"/>
              <a:ea typeface="芫荽"/>
              <a:cs typeface="芫荽"/>
              <a:sym typeface="芫荽"/>
            </a:endParaRPr>
          </a:p>
          <a:p>
            <a:pPr marL="842007" lvl="1" indent="-421003" algn="l">
              <a:lnSpc>
                <a:spcPts val="5459"/>
              </a:lnSpc>
              <a:buFont typeface="Arial"/>
              <a:buChar char="•"/>
            </a:pPr>
            <a:r>
              <a:rPr lang="en-US" sz="3899" dirty="0" err="1">
                <a:solidFill>
                  <a:srgbClr val="000000"/>
                </a:solidFill>
                <a:latin typeface="芫荽"/>
                <a:ea typeface="芫荽"/>
                <a:cs typeface="芫荽"/>
                <a:sym typeface="芫荽"/>
              </a:rPr>
              <a:t>未來希望定期把其中的區塊，上傳至公有鏈，這樣更可以保證去中心化，以及在之後去計算哈希值時跟主鏈上的哈希值做對比</a:t>
            </a:r>
            <a:endParaRPr lang="en-US" sz="3899" dirty="0">
              <a:solidFill>
                <a:srgbClr val="000000"/>
              </a:solidFill>
              <a:latin typeface="芫荽"/>
              <a:ea typeface="芫荽"/>
              <a:cs typeface="芫荽"/>
              <a:sym typeface="芫荽"/>
            </a:endParaRPr>
          </a:p>
          <a:p>
            <a:pPr algn="l">
              <a:lnSpc>
                <a:spcPts val="5459"/>
              </a:lnSpc>
            </a:pPr>
            <a:endParaRPr lang="en-US" sz="3899" dirty="0">
              <a:solidFill>
                <a:srgbClr val="000000"/>
              </a:solidFill>
              <a:latin typeface="芫荽"/>
              <a:ea typeface="芫荽"/>
              <a:cs typeface="芫荽"/>
              <a:sym typeface="芫荽"/>
            </a:endParaRPr>
          </a:p>
          <a:p>
            <a:pPr marL="842007" lvl="1" indent="-421003" algn="l">
              <a:lnSpc>
                <a:spcPts val="5459"/>
              </a:lnSpc>
              <a:buFont typeface="Arial"/>
              <a:buChar char="•"/>
            </a:pPr>
            <a:r>
              <a:rPr lang="en-US" sz="3899" dirty="0" err="1">
                <a:solidFill>
                  <a:srgbClr val="000000"/>
                </a:solidFill>
                <a:latin typeface="芫荽"/>
                <a:ea typeface="芫荽"/>
                <a:cs typeface="芫荽"/>
                <a:sym typeface="芫荽"/>
              </a:rPr>
              <a:t>現階段系統仍未能做到系統管理者SA之瀏覽權限的限制</a:t>
            </a:r>
            <a:r>
              <a:rPr lang="en-US" sz="3899" dirty="0">
                <a:solidFill>
                  <a:srgbClr val="000000"/>
                </a:solidFill>
                <a:latin typeface="芫荽"/>
                <a:ea typeface="芫荽"/>
                <a:cs typeface="芫荽"/>
                <a:sym typeface="芫荽"/>
              </a:rPr>
              <a:t>。 </a:t>
            </a:r>
            <a:r>
              <a:rPr lang="en-US" sz="3899" dirty="0" err="1">
                <a:solidFill>
                  <a:srgbClr val="000000"/>
                </a:solidFill>
                <a:latin typeface="芫荽"/>
                <a:ea typeface="芫荽"/>
                <a:cs typeface="芫荽"/>
                <a:sym typeface="芫荽"/>
              </a:rPr>
              <a:t>未來將導入存取控制機制來限制特殊權限使用者</a:t>
            </a:r>
            <a:r>
              <a:rPr lang="en-US" sz="3899" dirty="0">
                <a:solidFill>
                  <a:srgbClr val="000000"/>
                </a:solidFill>
                <a:latin typeface="芫荽"/>
                <a:ea typeface="芫荽"/>
                <a:cs typeface="芫荽"/>
                <a:sym typeface="芫荽"/>
              </a:rPr>
              <a:t> </a:t>
            </a:r>
            <a:r>
              <a:rPr lang="en-US" sz="3899" dirty="0" err="1">
                <a:solidFill>
                  <a:srgbClr val="000000"/>
                </a:solidFill>
                <a:latin typeface="芫荽"/>
                <a:ea typeface="芫荽"/>
                <a:cs typeface="芫荽"/>
                <a:sym typeface="芫荽"/>
              </a:rPr>
              <a:t>的權限，做到完整的權限控管與限制</a:t>
            </a:r>
            <a:r>
              <a:rPr lang="en-US" sz="3899" dirty="0">
                <a:solidFill>
                  <a:srgbClr val="000000"/>
                </a:solidFill>
                <a:latin typeface="芫荽"/>
                <a:ea typeface="芫荽"/>
                <a:cs typeface="芫荽"/>
                <a:sym typeface="芫荽"/>
              </a:rPr>
              <a:t>。</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sp>
        <p:nvSpPr>
          <p:cNvPr id="2" name="Freeform 2"/>
          <p:cNvSpPr/>
          <p:nvPr/>
        </p:nvSpPr>
        <p:spPr>
          <a:xfrm>
            <a:off x="13764167" y="6379649"/>
            <a:ext cx="7315200" cy="2477783"/>
          </a:xfrm>
          <a:custGeom>
            <a:avLst/>
            <a:gdLst/>
            <a:ahLst/>
            <a:cxnLst/>
            <a:rect l="l" t="t" r="r" b="b"/>
            <a:pathLst>
              <a:path w="7315200" h="2477783">
                <a:moveTo>
                  <a:pt x="0" y="0"/>
                </a:moveTo>
                <a:lnTo>
                  <a:pt x="7315200" y="0"/>
                </a:lnTo>
                <a:lnTo>
                  <a:pt x="7315200" y="2477783"/>
                </a:lnTo>
                <a:lnTo>
                  <a:pt x="0" y="247778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 name="TextBox 3"/>
          <p:cNvSpPr txBox="1"/>
          <p:nvPr/>
        </p:nvSpPr>
        <p:spPr>
          <a:xfrm>
            <a:off x="5702946" y="8800282"/>
            <a:ext cx="6882108" cy="464820"/>
          </a:xfrm>
          <a:prstGeom prst="rect">
            <a:avLst/>
          </a:prstGeom>
        </p:spPr>
        <p:txBody>
          <a:bodyPr lIns="0" tIns="0" rIns="0" bIns="0" rtlCol="0" anchor="t">
            <a:spAutoFit/>
          </a:bodyPr>
          <a:lstStyle/>
          <a:p>
            <a:pPr algn="ctr">
              <a:lnSpc>
                <a:spcPts val="3779"/>
              </a:lnSpc>
            </a:pPr>
            <a:r>
              <a:rPr lang="en-US" sz="2700">
                <a:solidFill>
                  <a:srgbClr val="000000"/>
                </a:solidFill>
                <a:latin typeface="Alatsi"/>
                <a:ea typeface="Alatsi"/>
                <a:cs typeface="Alatsi"/>
                <a:sym typeface="Alatsi"/>
              </a:rPr>
              <a:t>TCU MI 110級畢業專題</a:t>
            </a:r>
          </a:p>
        </p:txBody>
      </p:sp>
      <p:pic>
        <p:nvPicPr>
          <p:cNvPr id="4" name="Picture 4"/>
          <p:cNvPicPr>
            <a:picLocks noChangeAspect="1"/>
          </p:cNvPicPr>
          <p:nvPr/>
        </p:nvPicPr>
        <p:blipFill>
          <a:blip r:embed="rId5">
            <a:alphaModFix amt="44999"/>
          </a:blip>
          <a:stretch>
            <a:fillRect/>
          </a:stretch>
        </p:blipFill>
        <p:spPr>
          <a:xfrm rot="-10691531">
            <a:off x="1556719" y="3472465"/>
            <a:ext cx="5207748" cy="5207748"/>
          </a:xfrm>
          <a:prstGeom prst="rect">
            <a:avLst/>
          </a:prstGeom>
        </p:spPr>
      </p:pic>
      <p:sp>
        <p:nvSpPr>
          <p:cNvPr id="5" name="AutoShape 5"/>
          <p:cNvSpPr/>
          <p:nvPr/>
        </p:nvSpPr>
        <p:spPr>
          <a:xfrm>
            <a:off x="-260599" y="9061267"/>
            <a:ext cx="7105264" cy="19050"/>
          </a:xfrm>
          <a:prstGeom prst="line">
            <a:avLst/>
          </a:prstGeom>
          <a:ln w="114300" cap="flat">
            <a:solidFill>
              <a:srgbClr val="9FC3D0"/>
            </a:solidFill>
            <a:prstDash val="solid"/>
            <a:headEnd type="none" w="sm" len="sm"/>
            <a:tailEnd type="none" w="sm" len="sm"/>
          </a:ln>
        </p:spPr>
      </p:sp>
      <p:sp>
        <p:nvSpPr>
          <p:cNvPr id="6" name="AutoShape 6"/>
          <p:cNvSpPr/>
          <p:nvPr/>
        </p:nvSpPr>
        <p:spPr>
          <a:xfrm>
            <a:off x="11430169" y="9061267"/>
            <a:ext cx="7105264" cy="19050"/>
          </a:xfrm>
          <a:prstGeom prst="line">
            <a:avLst/>
          </a:prstGeom>
          <a:ln w="114300" cap="flat">
            <a:solidFill>
              <a:srgbClr val="9FC3D0"/>
            </a:solidFill>
            <a:prstDash val="solid"/>
            <a:headEnd type="none" w="sm" len="sm"/>
            <a:tailEnd type="none" w="sm" len="sm"/>
          </a:ln>
        </p:spPr>
      </p:sp>
      <p:pic>
        <p:nvPicPr>
          <p:cNvPr id="7" name="Picture 7"/>
          <p:cNvPicPr>
            <a:picLocks noChangeAspect="1"/>
          </p:cNvPicPr>
          <p:nvPr/>
        </p:nvPicPr>
        <p:blipFill>
          <a:blip r:embed="rId6">
            <a:alphaModFix amt="44999"/>
          </a:blip>
          <a:stretch>
            <a:fillRect/>
          </a:stretch>
        </p:blipFill>
        <p:spPr>
          <a:xfrm rot="1276880">
            <a:off x="10643969" y="-1698562"/>
            <a:ext cx="6743575" cy="6743575"/>
          </a:xfrm>
          <a:prstGeom prst="rect">
            <a:avLst/>
          </a:prstGeom>
        </p:spPr>
      </p:pic>
      <p:grpSp>
        <p:nvGrpSpPr>
          <p:cNvPr id="8" name="Group 8"/>
          <p:cNvGrpSpPr/>
          <p:nvPr/>
        </p:nvGrpSpPr>
        <p:grpSpPr>
          <a:xfrm>
            <a:off x="15859155" y="0"/>
            <a:ext cx="1562612" cy="1673225"/>
            <a:chOff x="0" y="0"/>
            <a:chExt cx="2083482" cy="2230967"/>
          </a:xfrm>
        </p:grpSpPr>
        <p:grpSp>
          <p:nvGrpSpPr>
            <p:cNvPr id="9" name="Group 9"/>
            <p:cNvGrpSpPr/>
            <p:nvPr/>
          </p:nvGrpSpPr>
          <p:grpSpPr>
            <a:xfrm>
              <a:off x="75599" y="0"/>
              <a:ext cx="1932284" cy="2230967"/>
              <a:chOff x="0" y="0"/>
              <a:chExt cx="703982" cy="812800"/>
            </a:xfrm>
          </p:grpSpPr>
          <p:sp>
            <p:nvSpPr>
              <p:cNvPr id="10" name="Freeform 10"/>
              <p:cNvSpPr/>
              <p:nvPr/>
            </p:nvSpPr>
            <p:spPr>
              <a:xfrm>
                <a:off x="0" y="0"/>
                <a:ext cx="703982" cy="812800"/>
              </a:xfrm>
              <a:custGeom>
                <a:avLst/>
                <a:gdLst/>
                <a:ahLst/>
                <a:cxnLst/>
                <a:rect l="l" t="t" r="r" b="b"/>
                <a:pathLst>
                  <a:path w="703982" h="812800">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sp>
          <p:sp>
            <p:nvSpPr>
              <p:cNvPr id="11" name="TextBox 11"/>
              <p:cNvSpPr txBox="1"/>
              <p:nvPr/>
            </p:nvSpPr>
            <p:spPr>
              <a:xfrm>
                <a:off x="0" y="-47625"/>
                <a:ext cx="703982" cy="733425"/>
              </a:xfrm>
              <a:prstGeom prst="rect">
                <a:avLst/>
              </a:prstGeom>
            </p:spPr>
            <p:txBody>
              <a:bodyPr lIns="50800" tIns="50800" rIns="50800" bIns="50800" rtlCol="0" anchor="ctr"/>
              <a:lstStyle/>
              <a:p>
                <a:pPr algn="ctr">
                  <a:lnSpc>
                    <a:spcPts val="2659"/>
                  </a:lnSpc>
                </a:pPr>
                <a:endParaRPr/>
              </a:p>
            </p:txBody>
          </p:sp>
        </p:grpSp>
        <p:sp>
          <p:nvSpPr>
            <p:cNvPr id="12" name="TextBox 12"/>
            <p:cNvSpPr txBox="1"/>
            <p:nvPr/>
          </p:nvSpPr>
          <p:spPr>
            <a:xfrm>
              <a:off x="0" y="437582"/>
              <a:ext cx="2083482" cy="1241504"/>
            </a:xfrm>
            <a:prstGeom prst="rect">
              <a:avLst/>
            </a:prstGeom>
          </p:spPr>
          <p:txBody>
            <a:bodyPr lIns="0" tIns="0" rIns="0" bIns="0" rtlCol="0" anchor="t">
              <a:spAutoFit/>
            </a:bodyPr>
            <a:lstStyle/>
            <a:p>
              <a:pPr algn="ctr">
                <a:lnSpc>
                  <a:spcPts val="7805"/>
                </a:lnSpc>
              </a:pPr>
              <a:r>
                <a:rPr lang="en-US" sz="5575" b="1">
                  <a:solidFill>
                    <a:srgbClr val="000000"/>
                  </a:solidFill>
                  <a:latin typeface="Open Sans Bold"/>
                  <a:ea typeface="Open Sans Bold"/>
                  <a:cs typeface="Open Sans Bold"/>
                  <a:sym typeface="Open Sans Bold"/>
                </a:rPr>
                <a:t>32</a:t>
              </a:r>
            </a:p>
          </p:txBody>
        </p:sp>
      </p:grpSp>
      <p:sp>
        <p:nvSpPr>
          <p:cNvPr id="13" name="Freeform 13"/>
          <p:cNvSpPr/>
          <p:nvPr/>
        </p:nvSpPr>
        <p:spPr>
          <a:xfrm>
            <a:off x="-3657600" y="-402279"/>
            <a:ext cx="7315200" cy="2477783"/>
          </a:xfrm>
          <a:custGeom>
            <a:avLst/>
            <a:gdLst/>
            <a:ahLst/>
            <a:cxnLst/>
            <a:rect l="l" t="t" r="r" b="b"/>
            <a:pathLst>
              <a:path w="7315200" h="2477783">
                <a:moveTo>
                  <a:pt x="0" y="0"/>
                </a:moveTo>
                <a:lnTo>
                  <a:pt x="7315200" y="0"/>
                </a:lnTo>
                <a:lnTo>
                  <a:pt x="7315200" y="2477783"/>
                </a:lnTo>
                <a:lnTo>
                  <a:pt x="0" y="247778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pic>
        <p:nvPicPr>
          <p:cNvPr id="14" name="Picture 14"/>
          <p:cNvPicPr>
            <a:picLocks noChangeAspect="1"/>
          </p:cNvPicPr>
          <p:nvPr/>
        </p:nvPicPr>
        <p:blipFill>
          <a:blip r:embed="rId7">
            <a:alphaModFix amt="44999"/>
          </a:blip>
          <a:stretch>
            <a:fillRect/>
          </a:stretch>
        </p:blipFill>
        <p:spPr>
          <a:xfrm rot="-2700000">
            <a:off x="-734837" y="1120756"/>
            <a:ext cx="5723843" cy="5723843"/>
          </a:xfrm>
          <a:prstGeom prst="rect">
            <a:avLst/>
          </a:prstGeom>
        </p:spPr>
      </p:pic>
      <p:pic>
        <p:nvPicPr>
          <p:cNvPr id="15" name="Picture 15"/>
          <p:cNvPicPr>
            <a:picLocks noChangeAspect="1"/>
          </p:cNvPicPr>
          <p:nvPr/>
        </p:nvPicPr>
        <p:blipFill>
          <a:blip r:embed="rId8">
            <a:alphaModFix amt="44999"/>
          </a:blip>
          <a:stretch>
            <a:fillRect/>
          </a:stretch>
        </p:blipFill>
        <p:spPr>
          <a:xfrm rot="-907975">
            <a:off x="13294597" y="1262678"/>
            <a:ext cx="6371024" cy="6371024"/>
          </a:xfrm>
          <a:prstGeom prst="rect">
            <a:avLst/>
          </a:prstGeom>
        </p:spPr>
      </p:pic>
      <p:grpSp>
        <p:nvGrpSpPr>
          <p:cNvPr id="16" name="Group 16"/>
          <p:cNvGrpSpPr/>
          <p:nvPr/>
        </p:nvGrpSpPr>
        <p:grpSpPr>
          <a:xfrm>
            <a:off x="5499231" y="1057841"/>
            <a:ext cx="7255767" cy="7255767"/>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3D0"/>
            </a:solidFill>
          </p:spPr>
        </p:sp>
        <p:sp>
          <p:nvSpPr>
            <p:cNvPr id="18" name="TextBox 18"/>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9" name="TextBox 19"/>
          <p:cNvSpPr txBox="1"/>
          <p:nvPr/>
        </p:nvSpPr>
        <p:spPr>
          <a:xfrm>
            <a:off x="2395074" y="3547476"/>
            <a:ext cx="13464081" cy="2047898"/>
          </a:xfrm>
          <a:prstGeom prst="rect">
            <a:avLst/>
          </a:prstGeom>
        </p:spPr>
        <p:txBody>
          <a:bodyPr lIns="0" tIns="0" rIns="0" bIns="0" rtlCol="0" anchor="t">
            <a:spAutoFit/>
          </a:bodyPr>
          <a:lstStyle/>
          <a:p>
            <a:pPr algn="ctr">
              <a:lnSpc>
                <a:spcPts val="16798"/>
              </a:lnSpc>
            </a:pPr>
            <a:r>
              <a:rPr lang="en-US" sz="11999">
                <a:solidFill>
                  <a:srgbClr val="000000"/>
                </a:solidFill>
                <a:latin typeface="Alatsi"/>
                <a:ea typeface="Alatsi"/>
                <a:cs typeface="Alatsi"/>
                <a:sym typeface="Alatsi"/>
              </a:rPr>
              <a:t>Q&amp;A</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sp>
        <p:nvSpPr>
          <p:cNvPr id="2" name="TextBox 2"/>
          <p:cNvSpPr txBox="1"/>
          <p:nvPr/>
        </p:nvSpPr>
        <p:spPr>
          <a:xfrm>
            <a:off x="4554977" y="3748035"/>
            <a:ext cx="11627497" cy="2514704"/>
          </a:xfrm>
          <a:prstGeom prst="rect">
            <a:avLst/>
          </a:prstGeom>
        </p:spPr>
        <p:txBody>
          <a:bodyPr lIns="0" tIns="0" rIns="0" bIns="0" rtlCol="0" anchor="t">
            <a:spAutoFit/>
          </a:bodyPr>
          <a:lstStyle/>
          <a:p>
            <a:pPr algn="ctr">
              <a:lnSpc>
                <a:spcPts val="20573"/>
              </a:lnSpc>
            </a:pPr>
            <a:r>
              <a:rPr lang="en-US" sz="14695">
                <a:solidFill>
                  <a:srgbClr val="000000"/>
                </a:solidFill>
                <a:latin typeface="Alatsi"/>
                <a:ea typeface="Alatsi"/>
                <a:cs typeface="Alatsi"/>
                <a:sym typeface="Alatsi"/>
              </a:rPr>
              <a:t>THANK YOU</a:t>
            </a:r>
          </a:p>
        </p:txBody>
      </p:sp>
      <p:sp>
        <p:nvSpPr>
          <p:cNvPr id="3" name="TextBox 3"/>
          <p:cNvSpPr txBox="1"/>
          <p:nvPr/>
        </p:nvSpPr>
        <p:spPr>
          <a:xfrm>
            <a:off x="5033857" y="6781703"/>
            <a:ext cx="10669737" cy="1689952"/>
          </a:xfrm>
          <a:prstGeom prst="rect">
            <a:avLst/>
          </a:prstGeom>
        </p:spPr>
        <p:txBody>
          <a:bodyPr lIns="0" tIns="0" rIns="0" bIns="0" rtlCol="0" anchor="t">
            <a:spAutoFit/>
          </a:bodyPr>
          <a:lstStyle/>
          <a:p>
            <a:pPr algn="ctr">
              <a:lnSpc>
                <a:spcPts val="4503"/>
              </a:lnSpc>
            </a:pPr>
            <a:r>
              <a:rPr lang="en-US" sz="3216">
                <a:solidFill>
                  <a:srgbClr val="000000"/>
                </a:solidFill>
                <a:latin typeface="Alatsi"/>
                <a:ea typeface="Alatsi"/>
                <a:cs typeface="Alatsi"/>
                <a:sym typeface="Alatsi"/>
              </a:rPr>
              <a:t>慈濟大學 醫學資訊學系 110級畢業專題</a:t>
            </a:r>
          </a:p>
          <a:p>
            <a:pPr algn="ctr">
              <a:lnSpc>
                <a:spcPts val="4503"/>
              </a:lnSpc>
            </a:pPr>
            <a:r>
              <a:rPr lang="en-US" sz="3216">
                <a:solidFill>
                  <a:srgbClr val="000000"/>
                </a:solidFill>
                <a:latin typeface="Alatsi"/>
                <a:ea typeface="Alatsi"/>
                <a:cs typeface="Alatsi"/>
                <a:sym typeface="Alatsi"/>
              </a:rPr>
              <a:t>基於區塊鏈技術實現輕量化電子健康紀錄</a:t>
            </a:r>
          </a:p>
          <a:p>
            <a:pPr algn="ctr">
              <a:lnSpc>
                <a:spcPts val="4503"/>
              </a:lnSpc>
            </a:pPr>
            <a:r>
              <a:rPr lang="en-US" sz="3216">
                <a:solidFill>
                  <a:srgbClr val="000000"/>
                </a:solidFill>
                <a:latin typeface="Alatsi"/>
                <a:ea typeface="Alatsi"/>
                <a:cs typeface="Alatsi"/>
                <a:sym typeface="Alatsi"/>
              </a:rPr>
              <a:t>去中心化之安全傳輸</a:t>
            </a:r>
          </a:p>
        </p:txBody>
      </p:sp>
      <p:grpSp>
        <p:nvGrpSpPr>
          <p:cNvPr id="4" name="Group 4"/>
          <p:cNvGrpSpPr/>
          <p:nvPr/>
        </p:nvGrpSpPr>
        <p:grpSpPr>
          <a:xfrm>
            <a:off x="-31071" y="0"/>
            <a:ext cx="4239083" cy="10287000"/>
            <a:chOff x="0" y="0"/>
            <a:chExt cx="5652111" cy="13716000"/>
          </a:xfrm>
        </p:grpSpPr>
        <p:grpSp>
          <p:nvGrpSpPr>
            <p:cNvPr id="5" name="Group 5"/>
            <p:cNvGrpSpPr/>
            <p:nvPr/>
          </p:nvGrpSpPr>
          <p:grpSpPr>
            <a:xfrm>
              <a:off x="2826056" y="0"/>
              <a:ext cx="2826056" cy="13716000"/>
              <a:chOff x="0" y="0"/>
              <a:chExt cx="558233" cy="2709333"/>
            </a:xfrm>
          </p:grpSpPr>
          <p:sp>
            <p:nvSpPr>
              <p:cNvPr id="6" name="Freeform 6"/>
              <p:cNvSpPr/>
              <p:nvPr/>
            </p:nvSpPr>
            <p:spPr>
              <a:xfrm>
                <a:off x="0" y="0"/>
                <a:ext cx="558233" cy="2709333"/>
              </a:xfrm>
              <a:custGeom>
                <a:avLst/>
                <a:gdLst/>
                <a:ahLst/>
                <a:cxnLst/>
                <a:rect l="l" t="t" r="r" b="b"/>
                <a:pathLst>
                  <a:path w="558233" h="2709333">
                    <a:moveTo>
                      <a:pt x="0" y="0"/>
                    </a:moveTo>
                    <a:lnTo>
                      <a:pt x="558233" y="0"/>
                    </a:lnTo>
                    <a:lnTo>
                      <a:pt x="558233" y="2709333"/>
                    </a:lnTo>
                    <a:lnTo>
                      <a:pt x="0" y="2709333"/>
                    </a:lnTo>
                    <a:close/>
                  </a:path>
                </a:pathLst>
              </a:custGeom>
              <a:solidFill>
                <a:srgbClr val="E9E0D9"/>
              </a:solidFill>
            </p:spPr>
          </p:sp>
          <p:sp>
            <p:nvSpPr>
              <p:cNvPr id="7" name="TextBox 7"/>
              <p:cNvSpPr txBox="1"/>
              <p:nvPr/>
            </p:nvSpPr>
            <p:spPr>
              <a:xfrm>
                <a:off x="0" y="-47625"/>
                <a:ext cx="558233" cy="2756958"/>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413028" y="0"/>
              <a:ext cx="2826056" cy="13716000"/>
              <a:chOff x="0" y="0"/>
              <a:chExt cx="558233" cy="2709333"/>
            </a:xfrm>
          </p:grpSpPr>
          <p:sp>
            <p:nvSpPr>
              <p:cNvPr id="9" name="Freeform 9"/>
              <p:cNvSpPr/>
              <p:nvPr/>
            </p:nvSpPr>
            <p:spPr>
              <a:xfrm>
                <a:off x="0" y="0"/>
                <a:ext cx="558233" cy="2709333"/>
              </a:xfrm>
              <a:custGeom>
                <a:avLst/>
                <a:gdLst/>
                <a:ahLst/>
                <a:cxnLst/>
                <a:rect l="l" t="t" r="r" b="b"/>
                <a:pathLst>
                  <a:path w="558233" h="2709333">
                    <a:moveTo>
                      <a:pt x="0" y="0"/>
                    </a:moveTo>
                    <a:lnTo>
                      <a:pt x="558233" y="0"/>
                    </a:lnTo>
                    <a:lnTo>
                      <a:pt x="558233" y="2709333"/>
                    </a:lnTo>
                    <a:lnTo>
                      <a:pt x="0" y="2709333"/>
                    </a:lnTo>
                    <a:close/>
                  </a:path>
                </a:pathLst>
              </a:custGeom>
              <a:solidFill>
                <a:srgbClr val="9FC3D0"/>
              </a:solidFill>
            </p:spPr>
          </p:sp>
          <p:sp>
            <p:nvSpPr>
              <p:cNvPr id="10" name="TextBox 10"/>
              <p:cNvSpPr txBox="1"/>
              <p:nvPr/>
            </p:nvSpPr>
            <p:spPr>
              <a:xfrm>
                <a:off x="0" y="-47625"/>
                <a:ext cx="558233" cy="2756958"/>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0" y="0"/>
              <a:ext cx="2826056" cy="13716000"/>
              <a:chOff x="0" y="0"/>
              <a:chExt cx="558233" cy="2709333"/>
            </a:xfrm>
          </p:grpSpPr>
          <p:sp>
            <p:nvSpPr>
              <p:cNvPr id="12" name="Freeform 12"/>
              <p:cNvSpPr/>
              <p:nvPr/>
            </p:nvSpPr>
            <p:spPr>
              <a:xfrm>
                <a:off x="0" y="0"/>
                <a:ext cx="558233" cy="2709333"/>
              </a:xfrm>
              <a:custGeom>
                <a:avLst/>
                <a:gdLst/>
                <a:ahLst/>
                <a:cxnLst/>
                <a:rect l="l" t="t" r="r" b="b"/>
                <a:pathLst>
                  <a:path w="558233" h="2709333">
                    <a:moveTo>
                      <a:pt x="0" y="0"/>
                    </a:moveTo>
                    <a:lnTo>
                      <a:pt x="558233" y="0"/>
                    </a:lnTo>
                    <a:lnTo>
                      <a:pt x="558233" y="2709333"/>
                    </a:lnTo>
                    <a:lnTo>
                      <a:pt x="0" y="2709333"/>
                    </a:lnTo>
                    <a:close/>
                  </a:path>
                </a:pathLst>
              </a:custGeom>
              <a:solidFill>
                <a:srgbClr val="E9C7C6"/>
              </a:solidFill>
            </p:spPr>
          </p:sp>
          <p:sp>
            <p:nvSpPr>
              <p:cNvPr id="13" name="TextBox 13"/>
              <p:cNvSpPr txBox="1"/>
              <p:nvPr/>
            </p:nvSpPr>
            <p:spPr>
              <a:xfrm>
                <a:off x="0" y="-47625"/>
                <a:ext cx="558233" cy="2756958"/>
              </a:xfrm>
              <a:prstGeom prst="rect">
                <a:avLst/>
              </a:prstGeom>
            </p:spPr>
            <p:txBody>
              <a:bodyPr lIns="50800" tIns="50800" rIns="50800" bIns="50800" rtlCol="0" anchor="ctr"/>
              <a:lstStyle/>
              <a:p>
                <a:pPr algn="ctr">
                  <a:lnSpc>
                    <a:spcPts val="2659"/>
                  </a:lnSpc>
                </a:pPr>
                <a:endParaRPr/>
              </a:p>
            </p:txBody>
          </p:sp>
        </p:grpSp>
      </p:grpSp>
      <p:sp>
        <p:nvSpPr>
          <p:cNvPr id="14" name="Freeform 14"/>
          <p:cNvSpPr/>
          <p:nvPr/>
        </p:nvSpPr>
        <p:spPr>
          <a:xfrm>
            <a:off x="12412831" y="8026211"/>
            <a:ext cx="7315200" cy="2477783"/>
          </a:xfrm>
          <a:custGeom>
            <a:avLst/>
            <a:gdLst/>
            <a:ahLst/>
            <a:cxnLst/>
            <a:rect l="l" t="t" r="r" b="b"/>
            <a:pathLst>
              <a:path w="7315200" h="2477783">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5" name="Freeform 15"/>
          <p:cNvSpPr/>
          <p:nvPr/>
        </p:nvSpPr>
        <p:spPr>
          <a:xfrm>
            <a:off x="11413653" y="-573693"/>
            <a:ext cx="7315200" cy="2477783"/>
          </a:xfrm>
          <a:custGeom>
            <a:avLst/>
            <a:gdLst/>
            <a:ahLst/>
            <a:cxnLst/>
            <a:rect l="l" t="t" r="r" b="b"/>
            <a:pathLst>
              <a:path w="7315200" h="2477783">
                <a:moveTo>
                  <a:pt x="0" y="0"/>
                </a:moveTo>
                <a:lnTo>
                  <a:pt x="7315200" y="0"/>
                </a:lnTo>
                <a:lnTo>
                  <a:pt x="7315200" y="2477784"/>
                </a:lnTo>
                <a:lnTo>
                  <a:pt x="0" y="247778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sp>
        <p:nvSpPr>
          <p:cNvPr id="2" name="TextBox 2"/>
          <p:cNvSpPr txBox="1"/>
          <p:nvPr/>
        </p:nvSpPr>
        <p:spPr>
          <a:xfrm>
            <a:off x="5702946" y="8800282"/>
            <a:ext cx="6882108" cy="464820"/>
          </a:xfrm>
          <a:prstGeom prst="rect">
            <a:avLst/>
          </a:prstGeom>
        </p:spPr>
        <p:txBody>
          <a:bodyPr lIns="0" tIns="0" rIns="0" bIns="0" rtlCol="0" anchor="t">
            <a:spAutoFit/>
          </a:bodyPr>
          <a:lstStyle/>
          <a:p>
            <a:pPr algn="ctr">
              <a:lnSpc>
                <a:spcPts val="3779"/>
              </a:lnSpc>
            </a:pPr>
            <a:r>
              <a:rPr lang="en-US" sz="2700">
                <a:solidFill>
                  <a:srgbClr val="000000"/>
                </a:solidFill>
                <a:latin typeface="Alatsi"/>
                <a:ea typeface="Alatsi"/>
                <a:cs typeface="Alatsi"/>
                <a:sym typeface="Alatsi"/>
              </a:rPr>
              <a:t>TCU MI 110級畢業專題</a:t>
            </a:r>
          </a:p>
        </p:txBody>
      </p:sp>
      <p:sp>
        <p:nvSpPr>
          <p:cNvPr id="3" name="AutoShape 3"/>
          <p:cNvSpPr/>
          <p:nvPr/>
        </p:nvSpPr>
        <p:spPr>
          <a:xfrm>
            <a:off x="-260599" y="9061267"/>
            <a:ext cx="7105264" cy="19050"/>
          </a:xfrm>
          <a:prstGeom prst="line">
            <a:avLst/>
          </a:prstGeom>
          <a:ln w="114300" cap="flat">
            <a:solidFill>
              <a:srgbClr val="9FC3D0"/>
            </a:solidFill>
            <a:prstDash val="solid"/>
            <a:headEnd type="none" w="sm" len="sm"/>
            <a:tailEnd type="none" w="sm" len="sm"/>
          </a:ln>
        </p:spPr>
      </p:sp>
      <p:sp>
        <p:nvSpPr>
          <p:cNvPr id="4" name="AutoShape 4"/>
          <p:cNvSpPr/>
          <p:nvPr/>
        </p:nvSpPr>
        <p:spPr>
          <a:xfrm>
            <a:off x="11430169" y="9061267"/>
            <a:ext cx="7105264" cy="19050"/>
          </a:xfrm>
          <a:prstGeom prst="line">
            <a:avLst/>
          </a:prstGeom>
          <a:ln w="114300" cap="flat">
            <a:solidFill>
              <a:srgbClr val="9FC3D0"/>
            </a:solidFill>
            <a:prstDash val="solid"/>
            <a:headEnd type="none" w="sm" len="sm"/>
            <a:tailEnd type="none" w="sm" len="sm"/>
          </a:ln>
        </p:spPr>
      </p:sp>
      <p:grpSp>
        <p:nvGrpSpPr>
          <p:cNvPr id="5" name="Group 5"/>
          <p:cNvGrpSpPr/>
          <p:nvPr/>
        </p:nvGrpSpPr>
        <p:grpSpPr>
          <a:xfrm>
            <a:off x="1028700" y="3056648"/>
            <a:ext cx="5246391" cy="5246370"/>
            <a:chOff x="0" y="0"/>
            <a:chExt cx="6350025" cy="6350000"/>
          </a:xfrm>
        </p:grpSpPr>
        <p:sp>
          <p:nvSpPr>
            <p:cNvPr id="6" name="Freeform 6"/>
            <p:cNvSpPr/>
            <p:nvPr/>
          </p:nvSpPr>
          <p:spPr>
            <a:xfrm>
              <a:off x="0" y="0"/>
              <a:ext cx="6350026" cy="6350000"/>
            </a:xfrm>
            <a:custGeom>
              <a:avLst/>
              <a:gdLst/>
              <a:ahLst/>
              <a:cxnLst/>
              <a:rect l="l" t="t" r="r" b="b"/>
              <a:pathLst>
                <a:path w="6350026" h="6350000">
                  <a:moveTo>
                    <a:pt x="0" y="0"/>
                  </a:moveTo>
                  <a:lnTo>
                    <a:pt x="6350026" y="0"/>
                  </a:lnTo>
                  <a:lnTo>
                    <a:pt x="6350026" y="6350000"/>
                  </a:lnTo>
                  <a:lnTo>
                    <a:pt x="0" y="6350000"/>
                  </a:lnTo>
                  <a:close/>
                </a:path>
              </a:pathLst>
            </a:custGeom>
            <a:blipFill>
              <a:blip r:embed="rId3"/>
              <a:stretch>
                <a:fillRect l="-25046" r="-25046"/>
              </a:stretch>
            </a:blipFill>
          </p:spPr>
        </p:sp>
      </p:grpSp>
      <p:grpSp>
        <p:nvGrpSpPr>
          <p:cNvPr id="7" name="Group 7"/>
          <p:cNvGrpSpPr/>
          <p:nvPr/>
        </p:nvGrpSpPr>
        <p:grpSpPr>
          <a:xfrm>
            <a:off x="15859155" y="0"/>
            <a:ext cx="1562612" cy="1673225"/>
            <a:chOff x="0" y="0"/>
            <a:chExt cx="2083482" cy="2230967"/>
          </a:xfrm>
        </p:grpSpPr>
        <p:grpSp>
          <p:nvGrpSpPr>
            <p:cNvPr id="8" name="Group 8"/>
            <p:cNvGrpSpPr/>
            <p:nvPr/>
          </p:nvGrpSpPr>
          <p:grpSpPr>
            <a:xfrm>
              <a:off x="75599" y="0"/>
              <a:ext cx="1932284" cy="2230967"/>
              <a:chOff x="0" y="0"/>
              <a:chExt cx="703982" cy="812800"/>
            </a:xfrm>
          </p:grpSpPr>
          <p:sp>
            <p:nvSpPr>
              <p:cNvPr id="9" name="Freeform 9"/>
              <p:cNvSpPr/>
              <p:nvPr/>
            </p:nvSpPr>
            <p:spPr>
              <a:xfrm>
                <a:off x="0" y="0"/>
                <a:ext cx="703982" cy="812800"/>
              </a:xfrm>
              <a:custGeom>
                <a:avLst/>
                <a:gdLst/>
                <a:ahLst/>
                <a:cxnLst/>
                <a:rect l="l" t="t" r="r" b="b"/>
                <a:pathLst>
                  <a:path w="703982" h="812800">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sp>
          <p:sp>
            <p:nvSpPr>
              <p:cNvPr id="10" name="TextBox 10"/>
              <p:cNvSpPr txBox="1"/>
              <p:nvPr/>
            </p:nvSpPr>
            <p:spPr>
              <a:xfrm>
                <a:off x="0" y="-47625"/>
                <a:ext cx="703982" cy="733425"/>
              </a:xfrm>
              <a:prstGeom prst="rect">
                <a:avLst/>
              </a:prstGeom>
            </p:spPr>
            <p:txBody>
              <a:bodyPr lIns="50800" tIns="50800" rIns="50800" bIns="50800" rtlCol="0" anchor="ctr"/>
              <a:lstStyle/>
              <a:p>
                <a:pPr algn="ctr">
                  <a:lnSpc>
                    <a:spcPts val="2659"/>
                  </a:lnSpc>
                </a:pPr>
                <a:endParaRPr/>
              </a:p>
            </p:txBody>
          </p:sp>
        </p:grpSp>
        <p:sp>
          <p:nvSpPr>
            <p:cNvPr id="11" name="TextBox 11"/>
            <p:cNvSpPr txBox="1"/>
            <p:nvPr/>
          </p:nvSpPr>
          <p:spPr>
            <a:xfrm>
              <a:off x="0" y="437582"/>
              <a:ext cx="2083482" cy="1241504"/>
            </a:xfrm>
            <a:prstGeom prst="rect">
              <a:avLst/>
            </a:prstGeom>
          </p:spPr>
          <p:txBody>
            <a:bodyPr lIns="0" tIns="0" rIns="0" bIns="0" rtlCol="0" anchor="t">
              <a:spAutoFit/>
            </a:bodyPr>
            <a:lstStyle/>
            <a:p>
              <a:pPr algn="ctr">
                <a:lnSpc>
                  <a:spcPts val="7805"/>
                </a:lnSpc>
              </a:pPr>
              <a:r>
                <a:rPr lang="en-US" sz="5575" b="1">
                  <a:solidFill>
                    <a:srgbClr val="000000"/>
                  </a:solidFill>
                  <a:latin typeface="Open Sans Bold"/>
                  <a:ea typeface="Open Sans Bold"/>
                  <a:cs typeface="Open Sans Bold"/>
                  <a:sym typeface="Open Sans Bold"/>
                </a:rPr>
                <a:t>4</a:t>
              </a:r>
            </a:p>
          </p:txBody>
        </p:sp>
      </p:grpSp>
      <p:sp>
        <p:nvSpPr>
          <p:cNvPr id="12" name="TextBox 12"/>
          <p:cNvSpPr txBox="1"/>
          <p:nvPr/>
        </p:nvSpPr>
        <p:spPr>
          <a:xfrm>
            <a:off x="2553980" y="866775"/>
            <a:ext cx="13180039" cy="1450976"/>
          </a:xfrm>
          <a:prstGeom prst="rect">
            <a:avLst/>
          </a:prstGeom>
        </p:spPr>
        <p:txBody>
          <a:bodyPr lIns="0" tIns="0" rIns="0" bIns="0" rtlCol="0" anchor="t">
            <a:spAutoFit/>
          </a:bodyPr>
          <a:lstStyle/>
          <a:p>
            <a:pPr algn="ctr">
              <a:lnSpc>
                <a:spcPts val="11899"/>
              </a:lnSpc>
            </a:pPr>
            <a:r>
              <a:rPr lang="en-US" sz="8499">
                <a:solidFill>
                  <a:srgbClr val="000000"/>
                </a:solidFill>
                <a:latin typeface="芫荽"/>
                <a:ea typeface="芫荽"/>
                <a:cs typeface="芫荽"/>
                <a:sym typeface="芫荽"/>
              </a:rPr>
              <a:t>研究目的</a:t>
            </a:r>
          </a:p>
        </p:txBody>
      </p:sp>
      <p:sp>
        <p:nvSpPr>
          <p:cNvPr id="13" name="Freeform 13"/>
          <p:cNvSpPr/>
          <p:nvPr/>
        </p:nvSpPr>
        <p:spPr>
          <a:xfrm>
            <a:off x="14982801" y="6379649"/>
            <a:ext cx="7315200" cy="2477783"/>
          </a:xfrm>
          <a:custGeom>
            <a:avLst/>
            <a:gdLst/>
            <a:ahLst/>
            <a:cxnLst/>
            <a:rect l="l" t="t" r="r" b="b"/>
            <a:pathLst>
              <a:path w="7315200" h="2477783">
                <a:moveTo>
                  <a:pt x="0" y="0"/>
                </a:moveTo>
                <a:lnTo>
                  <a:pt x="7315200" y="0"/>
                </a:lnTo>
                <a:lnTo>
                  <a:pt x="7315200" y="2477783"/>
                </a:lnTo>
                <a:lnTo>
                  <a:pt x="0" y="247778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14" name="Group 14"/>
          <p:cNvGrpSpPr/>
          <p:nvPr/>
        </p:nvGrpSpPr>
        <p:grpSpPr>
          <a:xfrm>
            <a:off x="13192486" y="5232408"/>
            <a:ext cx="2666669" cy="771525"/>
            <a:chOff x="0" y="0"/>
            <a:chExt cx="702333" cy="203200"/>
          </a:xfrm>
        </p:grpSpPr>
        <p:sp>
          <p:nvSpPr>
            <p:cNvPr id="15" name="Freeform 15"/>
            <p:cNvSpPr/>
            <p:nvPr/>
          </p:nvSpPr>
          <p:spPr>
            <a:xfrm>
              <a:off x="0" y="0"/>
              <a:ext cx="702333" cy="203200"/>
            </a:xfrm>
            <a:custGeom>
              <a:avLst/>
              <a:gdLst/>
              <a:ahLst/>
              <a:cxnLst/>
              <a:rect l="l" t="t" r="r" b="b"/>
              <a:pathLst>
                <a:path w="702333" h="203200">
                  <a:moveTo>
                    <a:pt x="499133" y="0"/>
                  </a:moveTo>
                  <a:cubicBezTo>
                    <a:pt x="611357" y="0"/>
                    <a:pt x="702333" y="45488"/>
                    <a:pt x="702333" y="101600"/>
                  </a:cubicBezTo>
                  <a:cubicBezTo>
                    <a:pt x="702333" y="157712"/>
                    <a:pt x="611357" y="203200"/>
                    <a:pt x="499133" y="203200"/>
                  </a:cubicBezTo>
                  <a:lnTo>
                    <a:pt x="203200" y="203200"/>
                  </a:lnTo>
                  <a:cubicBezTo>
                    <a:pt x="90976" y="203200"/>
                    <a:pt x="0" y="157712"/>
                    <a:pt x="0" y="101600"/>
                  </a:cubicBezTo>
                  <a:cubicBezTo>
                    <a:pt x="0" y="45488"/>
                    <a:pt x="90976" y="0"/>
                    <a:pt x="203200" y="0"/>
                  </a:cubicBezTo>
                  <a:close/>
                </a:path>
              </a:pathLst>
            </a:custGeom>
            <a:solidFill>
              <a:srgbClr val="E9C7C6"/>
            </a:solidFill>
          </p:spPr>
        </p:sp>
        <p:sp>
          <p:nvSpPr>
            <p:cNvPr id="16" name="TextBox 16"/>
            <p:cNvSpPr txBox="1"/>
            <p:nvPr/>
          </p:nvSpPr>
          <p:spPr>
            <a:xfrm>
              <a:off x="0" y="-47625"/>
              <a:ext cx="702333" cy="250825"/>
            </a:xfrm>
            <a:prstGeom prst="rect">
              <a:avLst/>
            </a:prstGeom>
          </p:spPr>
          <p:txBody>
            <a:bodyPr lIns="50800" tIns="50800" rIns="50800" bIns="50800" rtlCol="0" anchor="ctr"/>
            <a:lstStyle/>
            <a:p>
              <a:pPr algn="ctr">
                <a:lnSpc>
                  <a:spcPts val="2659"/>
                </a:lnSpc>
              </a:pPr>
              <a:endParaRPr/>
            </a:p>
          </p:txBody>
        </p:sp>
      </p:grpSp>
      <p:grpSp>
        <p:nvGrpSpPr>
          <p:cNvPr id="17" name="Group 17"/>
          <p:cNvGrpSpPr/>
          <p:nvPr/>
        </p:nvGrpSpPr>
        <p:grpSpPr>
          <a:xfrm>
            <a:off x="6844665" y="5993886"/>
            <a:ext cx="1543050" cy="771525"/>
            <a:chOff x="0" y="0"/>
            <a:chExt cx="406400" cy="203200"/>
          </a:xfrm>
        </p:grpSpPr>
        <p:sp>
          <p:nvSpPr>
            <p:cNvPr id="18" name="Freeform 18"/>
            <p:cNvSpPr/>
            <p:nvPr/>
          </p:nvSpPr>
          <p:spPr>
            <a:xfrm>
              <a:off x="0" y="0"/>
              <a:ext cx="406400" cy="203200"/>
            </a:xfrm>
            <a:custGeom>
              <a:avLst/>
              <a:gdLst/>
              <a:ahLst/>
              <a:cxnLst/>
              <a:rect l="l" t="t" r="r" b="b"/>
              <a:pathLst>
                <a:path w="406400" h="203200">
                  <a:moveTo>
                    <a:pt x="203200" y="0"/>
                  </a:moveTo>
                  <a:cubicBezTo>
                    <a:pt x="315424" y="0"/>
                    <a:pt x="406400" y="45488"/>
                    <a:pt x="406400" y="101600"/>
                  </a:cubicBezTo>
                  <a:cubicBezTo>
                    <a:pt x="406400" y="157712"/>
                    <a:pt x="315424" y="203200"/>
                    <a:pt x="203200" y="203200"/>
                  </a:cubicBezTo>
                  <a:lnTo>
                    <a:pt x="203200" y="203200"/>
                  </a:lnTo>
                  <a:cubicBezTo>
                    <a:pt x="90976" y="203200"/>
                    <a:pt x="0" y="157712"/>
                    <a:pt x="0" y="101600"/>
                  </a:cubicBezTo>
                  <a:cubicBezTo>
                    <a:pt x="0" y="45488"/>
                    <a:pt x="90976" y="0"/>
                    <a:pt x="203200" y="0"/>
                  </a:cubicBezTo>
                  <a:close/>
                </a:path>
              </a:pathLst>
            </a:custGeom>
            <a:solidFill>
              <a:srgbClr val="E9C7C6"/>
            </a:solidFill>
          </p:spPr>
        </p:sp>
        <p:sp>
          <p:nvSpPr>
            <p:cNvPr id="19" name="TextBox 19"/>
            <p:cNvSpPr txBox="1"/>
            <p:nvPr/>
          </p:nvSpPr>
          <p:spPr>
            <a:xfrm>
              <a:off x="0" y="-47625"/>
              <a:ext cx="406400" cy="250825"/>
            </a:xfrm>
            <a:prstGeom prst="rect">
              <a:avLst/>
            </a:prstGeom>
          </p:spPr>
          <p:txBody>
            <a:bodyPr lIns="50800" tIns="50800" rIns="50800" bIns="50800" rtlCol="0" anchor="ctr"/>
            <a:lstStyle/>
            <a:p>
              <a:pPr algn="ctr">
                <a:lnSpc>
                  <a:spcPts val="2659"/>
                </a:lnSpc>
              </a:pPr>
              <a:endParaRPr/>
            </a:p>
          </p:txBody>
        </p:sp>
      </p:grpSp>
      <p:grpSp>
        <p:nvGrpSpPr>
          <p:cNvPr id="20" name="Group 20"/>
          <p:cNvGrpSpPr/>
          <p:nvPr/>
        </p:nvGrpSpPr>
        <p:grpSpPr>
          <a:xfrm>
            <a:off x="7858974" y="6765411"/>
            <a:ext cx="2200481" cy="771525"/>
            <a:chOff x="0" y="0"/>
            <a:chExt cx="579551" cy="203200"/>
          </a:xfrm>
        </p:grpSpPr>
        <p:sp>
          <p:nvSpPr>
            <p:cNvPr id="21" name="Freeform 21"/>
            <p:cNvSpPr/>
            <p:nvPr/>
          </p:nvSpPr>
          <p:spPr>
            <a:xfrm>
              <a:off x="0" y="0"/>
              <a:ext cx="579551" cy="203200"/>
            </a:xfrm>
            <a:custGeom>
              <a:avLst/>
              <a:gdLst/>
              <a:ahLst/>
              <a:cxnLst/>
              <a:rect l="l" t="t" r="r" b="b"/>
              <a:pathLst>
                <a:path w="579551" h="203200">
                  <a:moveTo>
                    <a:pt x="376351" y="0"/>
                  </a:moveTo>
                  <a:cubicBezTo>
                    <a:pt x="488575" y="0"/>
                    <a:pt x="579551" y="45488"/>
                    <a:pt x="579551" y="101600"/>
                  </a:cubicBezTo>
                  <a:cubicBezTo>
                    <a:pt x="579551" y="157712"/>
                    <a:pt x="488575" y="203200"/>
                    <a:pt x="376351" y="203200"/>
                  </a:cubicBezTo>
                  <a:lnTo>
                    <a:pt x="203200" y="203200"/>
                  </a:lnTo>
                  <a:cubicBezTo>
                    <a:pt x="90976" y="203200"/>
                    <a:pt x="0" y="157712"/>
                    <a:pt x="0" y="101600"/>
                  </a:cubicBezTo>
                  <a:cubicBezTo>
                    <a:pt x="0" y="45488"/>
                    <a:pt x="90976" y="0"/>
                    <a:pt x="203200" y="0"/>
                  </a:cubicBezTo>
                  <a:close/>
                </a:path>
              </a:pathLst>
            </a:custGeom>
            <a:solidFill>
              <a:srgbClr val="E9C7C6"/>
            </a:solidFill>
          </p:spPr>
        </p:sp>
        <p:sp>
          <p:nvSpPr>
            <p:cNvPr id="22" name="TextBox 22"/>
            <p:cNvSpPr txBox="1"/>
            <p:nvPr/>
          </p:nvSpPr>
          <p:spPr>
            <a:xfrm>
              <a:off x="0" y="-47625"/>
              <a:ext cx="579551" cy="250825"/>
            </a:xfrm>
            <a:prstGeom prst="rect">
              <a:avLst/>
            </a:prstGeom>
          </p:spPr>
          <p:txBody>
            <a:bodyPr lIns="50800" tIns="50800" rIns="50800" bIns="50800" rtlCol="0" anchor="ctr"/>
            <a:lstStyle/>
            <a:p>
              <a:pPr algn="ctr">
                <a:lnSpc>
                  <a:spcPts val="2659"/>
                </a:lnSpc>
              </a:pPr>
              <a:endParaRPr/>
            </a:p>
          </p:txBody>
        </p:sp>
      </p:grpSp>
      <p:grpSp>
        <p:nvGrpSpPr>
          <p:cNvPr id="23" name="Group 23"/>
          <p:cNvGrpSpPr/>
          <p:nvPr/>
        </p:nvGrpSpPr>
        <p:grpSpPr>
          <a:xfrm>
            <a:off x="8959215" y="6003933"/>
            <a:ext cx="2666669" cy="771525"/>
            <a:chOff x="0" y="0"/>
            <a:chExt cx="702333" cy="203200"/>
          </a:xfrm>
        </p:grpSpPr>
        <p:sp>
          <p:nvSpPr>
            <p:cNvPr id="24" name="Freeform 24"/>
            <p:cNvSpPr/>
            <p:nvPr/>
          </p:nvSpPr>
          <p:spPr>
            <a:xfrm>
              <a:off x="0" y="0"/>
              <a:ext cx="702333" cy="203200"/>
            </a:xfrm>
            <a:custGeom>
              <a:avLst/>
              <a:gdLst/>
              <a:ahLst/>
              <a:cxnLst/>
              <a:rect l="l" t="t" r="r" b="b"/>
              <a:pathLst>
                <a:path w="702333" h="203200">
                  <a:moveTo>
                    <a:pt x="499133" y="0"/>
                  </a:moveTo>
                  <a:cubicBezTo>
                    <a:pt x="611357" y="0"/>
                    <a:pt x="702333" y="45488"/>
                    <a:pt x="702333" y="101600"/>
                  </a:cubicBezTo>
                  <a:cubicBezTo>
                    <a:pt x="702333" y="157712"/>
                    <a:pt x="611357" y="203200"/>
                    <a:pt x="499133" y="203200"/>
                  </a:cubicBezTo>
                  <a:lnTo>
                    <a:pt x="203200" y="203200"/>
                  </a:lnTo>
                  <a:cubicBezTo>
                    <a:pt x="90976" y="203200"/>
                    <a:pt x="0" y="157712"/>
                    <a:pt x="0" y="101600"/>
                  </a:cubicBezTo>
                  <a:cubicBezTo>
                    <a:pt x="0" y="45488"/>
                    <a:pt x="90976" y="0"/>
                    <a:pt x="203200" y="0"/>
                  </a:cubicBezTo>
                  <a:close/>
                </a:path>
              </a:pathLst>
            </a:custGeom>
            <a:solidFill>
              <a:srgbClr val="E9C7C6"/>
            </a:solidFill>
          </p:spPr>
        </p:sp>
        <p:sp>
          <p:nvSpPr>
            <p:cNvPr id="25" name="TextBox 25"/>
            <p:cNvSpPr txBox="1"/>
            <p:nvPr/>
          </p:nvSpPr>
          <p:spPr>
            <a:xfrm>
              <a:off x="0" y="-47625"/>
              <a:ext cx="702333" cy="250825"/>
            </a:xfrm>
            <a:prstGeom prst="rect">
              <a:avLst/>
            </a:prstGeom>
          </p:spPr>
          <p:txBody>
            <a:bodyPr lIns="50800" tIns="50800" rIns="50800" bIns="50800" rtlCol="0" anchor="ctr"/>
            <a:lstStyle/>
            <a:p>
              <a:pPr algn="ctr">
                <a:lnSpc>
                  <a:spcPts val="2659"/>
                </a:lnSpc>
              </a:pPr>
              <a:endParaRPr/>
            </a:p>
          </p:txBody>
        </p:sp>
      </p:grpSp>
      <p:grpSp>
        <p:nvGrpSpPr>
          <p:cNvPr id="26" name="Group 26"/>
          <p:cNvGrpSpPr/>
          <p:nvPr/>
        </p:nvGrpSpPr>
        <p:grpSpPr>
          <a:xfrm>
            <a:off x="16233992" y="5222361"/>
            <a:ext cx="1543050" cy="771525"/>
            <a:chOff x="0" y="0"/>
            <a:chExt cx="406400" cy="203200"/>
          </a:xfrm>
        </p:grpSpPr>
        <p:sp>
          <p:nvSpPr>
            <p:cNvPr id="27" name="Freeform 27"/>
            <p:cNvSpPr/>
            <p:nvPr/>
          </p:nvSpPr>
          <p:spPr>
            <a:xfrm>
              <a:off x="0" y="0"/>
              <a:ext cx="406400" cy="203200"/>
            </a:xfrm>
            <a:custGeom>
              <a:avLst/>
              <a:gdLst/>
              <a:ahLst/>
              <a:cxnLst/>
              <a:rect l="l" t="t" r="r" b="b"/>
              <a:pathLst>
                <a:path w="406400" h="203200">
                  <a:moveTo>
                    <a:pt x="203200" y="0"/>
                  </a:moveTo>
                  <a:cubicBezTo>
                    <a:pt x="315424" y="0"/>
                    <a:pt x="406400" y="45488"/>
                    <a:pt x="406400" y="101600"/>
                  </a:cubicBezTo>
                  <a:cubicBezTo>
                    <a:pt x="406400" y="157712"/>
                    <a:pt x="315424" y="203200"/>
                    <a:pt x="203200" y="203200"/>
                  </a:cubicBezTo>
                  <a:lnTo>
                    <a:pt x="203200" y="203200"/>
                  </a:lnTo>
                  <a:cubicBezTo>
                    <a:pt x="90976" y="203200"/>
                    <a:pt x="0" y="157712"/>
                    <a:pt x="0" y="101600"/>
                  </a:cubicBezTo>
                  <a:cubicBezTo>
                    <a:pt x="0" y="45488"/>
                    <a:pt x="90976" y="0"/>
                    <a:pt x="203200" y="0"/>
                  </a:cubicBezTo>
                  <a:close/>
                </a:path>
              </a:pathLst>
            </a:custGeom>
            <a:solidFill>
              <a:srgbClr val="E9C7C6"/>
            </a:solidFill>
          </p:spPr>
        </p:sp>
        <p:sp>
          <p:nvSpPr>
            <p:cNvPr id="28" name="TextBox 28"/>
            <p:cNvSpPr txBox="1"/>
            <p:nvPr/>
          </p:nvSpPr>
          <p:spPr>
            <a:xfrm>
              <a:off x="0" y="-47625"/>
              <a:ext cx="406400" cy="250825"/>
            </a:xfrm>
            <a:prstGeom prst="rect">
              <a:avLst/>
            </a:prstGeom>
          </p:spPr>
          <p:txBody>
            <a:bodyPr lIns="50800" tIns="50800" rIns="50800" bIns="50800" rtlCol="0" anchor="ctr"/>
            <a:lstStyle/>
            <a:p>
              <a:pPr algn="ctr">
                <a:lnSpc>
                  <a:spcPts val="2659"/>
                </a:lnSpc>
              </a:pPr>
              <a:endParaRPr/>
            </a:p>
          </p:txBody>
        </p:sp>
      </p:grpSp>
      <p:sp>
        <p:nvSpPr>
          <p:cNvPr id="29" name="TextBox 29"/>
          <p:cNvSpPr txBox="1"/>
          <p:nvPr/>
        </p:nvSpPr>
        <p:spPr>
          <a:xfrm>
            <a:off x="6844818" y="2970923"/>
            <a:ext cx="10793714" cy="4437136"/>
          </a:xfrm>
          <a:prstGeom prst="rect">
            <a:avLst/>
          </a:prstGeom>
        </p:spPr>
        <p:txBody>
          <a:bodyPr lIns="0" tIns="0" rIns="0" bIns="0" rtlCol="0" anchor="t">
            <a:spAutoFit/>
          </a:bodyPr>
          <a:lstStyle/>
          <a:p>
            <a:pPr algn="l">
              <a:lnSpc>
                <a:spcPts val="5852"/>
              </a:lnSpc>
            </a:pPr>
            <a:r>
              <a:rPr lang="en-US" sz="4180" dirty="0" err="1">
                <a:solidFill>
                  <a:srgbClr val="000000"/>
                </a:solidFill>
                <a:latin typeface="芫荽"/>
                <a:ea typeface="芫荽"/>
                <a:cs typeface="芫荽"/>
                <a:sym typeface="芫荽"/>
              </a:rPr>
              <a:t>本專題希望利用物理不可複製函數</a:t>
            </a:r>
            <a:r>
              <a:rPr lang="en-US" sz="4180" dirty="0">
                <a:solidFill>
                  <a:srgbClr val="000000"/>
                </a:solidFill>
                <a:latin typeface="芫荽"/>
                <a:ea typeface="芫荽"/>
                <a:cs typeface="芫荽"/>
                <a:sym typeface="芫荽"/>
              </a:rPr>
              <a:t> (Physically Unclonable </a:t>
            </a:r>
            <a:r>
              <a:rPr lang="en-US" sz="4180" dirty="0" err="1">
                <a:solidFill>
                  <a:srgbClr val="000000"/>
                </a:solidFill>
                <a:latin typeface="芫荽"/>
                <a:ea typeface="芫荽"/>
                <a:cs typeface="芫荽"/>
                <a:sym typeface="芫荽"/>
              </a:rPr>
              <a:t>Functions,PUF</a:t>
            </a:r>
            <a:r>
              <a:rPr lang="en-US" sz="4180" dirty="0">
                <a:solidFill>
                  <a:srgbClr val="000000"/>
                </a:solidFill>
                <a:latin typeface="芫荽"/>
                <a:ea typeface="芫荽"/>
                <a:cs typeface="芫荽"/>
                <a:sym typeface="芫荽"/>
              </a:rPr>
              <a:t>) </a:t>
            </a:r>
            <a:r>
              <a:rPr lang="en-US" sz="4180" dirty="0" err="1">
                <a:solidFill>
                  <a:srgbClr val="000000"/>
                </a:solidFill>
                <a:latin typeface="芫荽"/>
                <a:ea typeface="芫荽"/>
                <a:cs typeface="芫荽"/>
                <a:sym typeface="芫荽"/>
              </a:rPr>
              <a:t>與區塊鏈技術發展，讓此系統可以做到</a:t>
            </a:r>
            <a:r>
              <a:rPr lang="zh-TW" altLang="en-US" sz="4180" dirty="0">
                <a:solidFill>
                  <a:srgbClr val="000000"/>
                </a:solidFill>
                <a:latin typeface="芫荽"/>
                <a:ea typeface="芫荽"/>
                <a:cs typeface="芫荽"/>
                <a:sym typeface="芫荽"/>
              </a:rPr>
              <a:t>提升</a:t>
            </a:r>
            <a:r>
              <a:rPr lang="en-US" sz="4180" dirty="0" err="1">
                <a:solidFill>
                  <a:srgbClr val="000000"/>
                </a:solidFill>
                <a:latin typeface="芫荽"/>
                <a:ea typeface="芫荽"/>
                <a:cs typeface="芫荽"/>
                <a:sym typeface="芫荽"/>
              </a:rPr>
              <a:t>對電子病歷資料庫系統的可信任度，藉此達到使用者認證、不可偽冒性與不可否認性，提升運算效率，且同時達成去中心化</a:t>
            </a:r>
            <a:r>
              <a:rPr lang="en-US" sz="4180" dirty="0">
                <a:solidFill>
                  <a:srgbClr val="000000"/>
                </a:solidFill>
                <a:latin typeface="芫荽"/>
                <a:ea typeface="芫荽"/>
                <a:cs typeface="芫荽"/>
                <a:sym typeface="芫荽"/>
              </a:rPr>
              <a:t>。</a:t>
            </a:r>
          </a:p>
        </p:txBody>
      </p:sp>
      <p:sp>
        <p:nvSpPr>
          <p:cNvPr id="30" name="Freeform 30"/>
          <p:cNvSpPr/>
          <p:nvPr/>
        </p:nvSpPr>
        <p:spPr>
          <a:xfrm>
            <a:off x="-1648907" y="-402279"/>
            <a:ext cx="7315200" cy="2477783"/>
          </a:xfrm>
          <a:custGeom>
            <a:avLst/>
            <a:gdLst/>
            <a:ahLst/>
            <a:cxnLst/>
            <a:rect l="l" t="t" r="r" b="b"/>
            <a:pathLst>
              <a:path w="7315200" h="2477783">
                <a:moveTo>
                  <a:pt x="0" y="0"/>
                </a:moveTo>
                <a:lnTo>
                  <a:pt x="7315200" y="0"/>
                </a:lnTo>
                <a:lnTo>
                  <a:pt x="7315200" y="2477783"/>
                </a:lnTo>
                <a:lnTo>
                  <a:pt x="0" y="247778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grpSp>
        <p:nvGrpSpPr>
          <p:cNvPr id="2" name="Group 2"/>
          <p:cNvGrpSpPr/>
          <p:nvPr/>
        </p:nvGrpSpPr>
        <p:grpSpPr>
          <a:xfrm>
            <a:off x="1475832" y="2138524"/>
            <a:ext cx="3388169" cy="3388169"/>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2B3CC">
                <a:alpha val="16863"/>
              </a:srgbClr>
            </a:solidFill>
          </p:spPr>
        </p:sp>
        <p:sp>
          <p:nvSpPr>
            <p:cNvPr id="4" name="TextBox 4"/>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3627069" y="2138524"/>
            <a:ext cx="3388169" cy="3388169"/>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F5C45">
                <a:alpha val="16863"/>
              </a:srgbClr>
            </a:solidFill>
          </p:spPr>
        </p:sp>
        <p:sp>
          <p:nvSpPr>
            <p:cNvPr id="7" name="TextBox 7"/>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sp>
        <p:nvSpPr>
          <p:cNvPr id="8" name="TextBox 8"/>
          <p:cNvSpPr txBox="1"/>
          <p:nvPr/>
        </p:nvSpPr>
        <p:spPr>
          <a:xfrm>
            <a:off x="2553980" y="866775"/>
            <a:ext cx="13180039" cy="1450976"/>
          </a:xfrm>
          <a:prstGeom prst="rect">
            <a:avLst/>
          </a:prstGeom>
        </p:spPr>
        <p:txBody>
          <a:bodyPr lIns="0" tIns="0" rIns="0" bIns="0" rtlCol="0" anchor="t">
            <a:spAutoFit/>
          </a:bodyPr>
          <a:lstStyle/>
          <a:p>
            <a:pPr algn="ctr">
              <a:lnSpc>
                <a:spcPts val="11899"/>
              </a:lnSpc>
            </a:pPr>
            <a:r>
              <a:rPr lang="en-US" sz="8499">
                <a:solidFill>
                  <a:srgbClr val="000000"/>
                </a:solidFill>
                <a:latin typeface="芫荽"/>
                <a:ea typeface="芫荽"/>
                <a:cs typeface="芫荽"/>
                <a:sym typeface="芫荽"/>
              </a:rPr>
              <a:t>PUF-特性</a:t>
            </a:r>
          </a:p>
        </p:txBody>
      </p:sp>
      <p:sp>
        <p:nvSpPr>
          <p:cNvPr id="9" name="TextBox 9"/>
          <p:cNvSpPr txBox="1"/>
          <p:nvPr/>
        </p:nvSpPr>
        <p:spPr>
          <a:xfrm rot="-5400000">
            <a:off x="-2373736" y="4911090"/>
            <a:ext cx="6882108" cy="464820"/>
          </a:xfrm>
          <a:prstGeom prst="rect">
            <a:avLst/>
          </a:prstGeom>
        </p:spPr>
        <p:txBody>
          <a:bodyPr lIns="0" tIns="0" rIns="0" bIns="0" rtlCol="0" anchor="t">
            <a:spAutoFit/>
          </a:bodyPr>
          <a:lstStyle/>
          <a:p>
            <a:pPr algn="ctr">
              <a:lnSpc>
                <a:spcPts val="3779"/>
              </a:lnSpc>
            </a:pPr>
            <a:r>
              <a:rPr lang="en-US" sz="2700">
                <a:solidFill>
                  <a:srgbClr val="000000"/>
                </a:solidFill>
                <a:latin typeface="Alatsi"/>
                <a:ea typeface="Alatsi"/>
                <a:cs typeface="Alatsi"/>
                <a:sym typeface="Alatsi"/>
              </a:rPr>
              <a:t>TCU MI 110級畢業專題</a:t>
            </a:r>
          </a:p>
        </p:txBody>
      </p:sp>
      <p:sp>
        <p:nvSpPr>
          <p:cNvPr id="10" name="TextBox 10"/>
          <p:cNvSpPr txBox="1"/>
          <p:nvPr/>
        </p:nvSpPr>
        <p:spPr>
          <a:xfrm>
            <a:off x="1838422" y="3449000"/>
            <a:ext cx="6590020" cy="681491"/>
          </a:xfrm>
          <a:prstGeom prst="rect">
            <a:avLst/>
          </a:prstGeom>
        </p:spPr>
        <p:txBody>
          <a:bodyPr lIns="0" tIns="0" rIns="0" bIns="0" rtlCol="0" anchor="t">
            <a:spAutoFit/>
          </a:bodyPr>
          <a:lstStyle/>
          <a:p>
            <a:pPr algn="l">
              <a:lnSpc>
                <a:spcPts val="5487"/>
              </a:lnSpc>
            </a:pPr>
            <a:r>
              <a:rPr lang="en-US" sz="3919">
                <a:solidFill>
                  <a:srgbClr val="000000"/>
                </a:solidFill>
                <a:latin typeface="芫荽"/>
                <a:ea typeface="芫荽"/>
                <a:cs typeface="芫荽"/>
                <a:sym typeface="芫荽"/>
              </a:rPr>
              <a:t>Correctness 正確性</a:t>
            </a:r>
          </a:p>
        </p:txBody>
      </p:sp>
      <p:grpSp>
        <p:nvGrpSpPr>
          <p:cNvPr id="11" name="Group 11"/>
          <p:cNvGrpSpPr/>
          <p:nvPr/>
        </p:nvGrpSpPr>
        <p:grpSpPr>
          <a:xfrm>
            <a:off x="1475832" y="6551541"/>
            <a:ext cx="3388169" cy="3388169"/>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9C7C6">
                <a:alpha val="16863"/>
              </a:srgbClr>
            </a:solidFill>
          </p:spPr>
        </p:sp>
        <p:sp>
          <p:nvSpPr>
            <p:cNvPr id="13" name="TextBox 13"/>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sp>
        <p:nvSpPr>
          <p:cNvPr id="14" name="TextBox 14"/>
          <p:cNvSpPr txBox="1"/>
          <p:nvPr/>
        </p:nvSpPr>
        <p:spPr>
          <a:xfrm>
            <a:off x="1838422" y="7862017"/>
            <a:ext cx="6590020" cy="681491"/>
          </a:xfrm>
          <a:prstGeom prst="rect">
            <a:avLst/>
          </a:prstGeom>
        </p:spPr>
        <p:txBody>
          <a:bodyPr lIns="0" tIns="0" rIns="0" bIns="0" rtlCol="0" anchor="t">
            <a:spAutoFit/>
          </a:bodyPr>
          <a:lstStyle/>
          <a:p>
            <a:pPr algn="l">
              <a:lnSpc>
                <a:spcPts val="5487"/>
              </a:lnSpc>
            </a:pPr>
            <a:r>
              <a:rPr lang="en-US" sz="3919">
                <a:solidFill>
                  <a:srgbClr val="000000"/>
                </a:solidFill>
                <a:latin typeface="芫荽"/>
                <a:ea typeface="芫荽"/>
                <a:cs typeface="芫荽"/>
                <a:sym typeface="芫荽"/>
              </a:rPr>
              <a:t>Randomness  隨機性</a:t>
            </a:r>
          </a:p>
        </p:txBody>
      </p:sp>
      <p:sp>
        <p:nvSpPr>
          <p:cNvPr id="15" name="AutoShape 15"/>
          <p:cNvSpPr/>
          <p:nvPr/>
        </p:nvSpPr>
        <p:spPr>
          <a:xfrm flipH="1" flipV="1">
            <a:off x="1085850" y="7289441"/>
            <a:ext cx="5403" cy="2997456"/>
          </a:xfrm>
          <a:prstGeom prst="line">
            <a:avLst/>
          </a:prstGeom>
          <a:ln w="114300" cap="flat">
            <a:solidFill>
              <a:srgbClr val="9FC3D0"/>
            </a:solidFill>
            <a:prstDash val="solid"/>
            <a:headEnd type="none" w="sm" len="sm"/>
            <a:tailEnd type="none" w="sm" len="sm"/>
          </a:ln>
        </p:spPr>
      </p:sp>
      <p:sp>
        <p:nvSpPr>
          <p:cNvPr id="16" name="AutoShape 16"/>
          <p:cNvSpPr/>
          <p:nvPr/>
        </p:nvSpPr>
        <p:spPr>
          <a:xfrm flipH="1" flipV="1">
            <a:off x="1090490" y="-104525"/>
            <a:ext cx="5403" cy="2997456"/>
          </a:xfrm>
          <a:prstGeom prst="line">
            <a:avLst/>
          </a:prstGeom>
          <a:ln w="114300" cap="flat">
            <a:solidFill>
              <a:srgbClr val="9FC3D0"/>
            </a:solidFill>
            <a:prstDash val="solid"/>
            <a:headEnd type="none" w="sm" len="sm"/>
            <a:tailEnd type="none" w="sm" len="sm"/>
          </a:ln>
        </p:spPr>
      </p:sp>
      <p:grpSp>
        <p:nvGrpSpPr>
          <p:cNvPr id="17" name="Group 17"/>
          <p:cNvGrpSpPr/>
          <p:nvPr/>
        </p:nvGrpSpPr>
        <p:grpSpPr>
          <a:xfrm>
            <a:off x="15859155" y="0"/>
            <a:ext cx="1562612" cy="1673225"/>
            <a:chOff x="0" y="0"/>
            <a:chExt cx="2083482" cy="2230967"/>
          </a:xfrm>
        </p:grpSpPr>
        <p:grpSp>
          <p:nvGrpSpPr>
            <p:cNvPr id="18" name="Group 18"/>
            <p:cNvGrpSpPr/>
            <p:nvPr/>
          </p:nvGrpSpPr>
          <p:grpSpPr>
            <a:xfrm>
              <a:off x="75599" y="0"/>
              <a:ext cx="1932284" cy="2230967"/>
              <a:chOff x="0" y="0"/>
              <a:chExt cx="703982" cy="812800"/>
            </a:xfrm>
          </p:grpSpPr>
          <p:sp>
            <p:nvSpPr>
              <p:cNvPr id="19" name="Freeform 19"/>
              <p:cNvSpPr/>
              <p:nvPr/>
            </p:nvSpPr>
            <p:spPr>
              <a:xfrm>
                <a:off x="0" y="0"/>
                <a:ext cx="703982" cy="812800"/>
              </a:xfrm>
              <a:custGeom>
                <a:avLst/>
                <a:gdLst/>
                <a:ahLst/>
                <a:cxnLst/>
                <a:rect l="l" t="t" r="r" b="b"/>
                <a:pathLst>
                  <a:path w="703982" h="812800">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sp>
          <p:sp>
            <p:nvSpPr>
              <p:cNvPr id="20" name="TextBox 20"/>
              <p:cNvSpPr txBox="1"/>
              <p:nvPr/>
            </p:nvSpPr>
            <p:spPr>
              <a:xfrm>
                <a:off x="0" y="-47625"/>
                <a:ext cx="703982" cy="733425"/>
              </a:xfrm>
              <a:prstGeom prst="rect">
                <a:avLst/>
              </a:prstGeom>
            </p:spPr>
            <p:txBody>
              <a:bodyPr lIns="50800" tIns="50800" rIns="50800" bIns="50800" rtlCol="0" anchor="ctr"/>
              <a:lstStyle/>
              <a:p>
                <a:pPr algn="ctr">
                  <a:lnSpc>
                    <a:spcPts val="2659"/>
                  </a:lnSpc>
                </a:pPr>
                <a:endParaRPr/>
              </a:p>
            </p:txBody>
          </p:sp>
        </p:grpSp>
        <p:sp>
          <p:nvSpPr>
            <p:cNvPr id="21" name="TextBox 21"/>
            <p:cNvSpPr txBox="1"/>
            <p:nvPr/>
          </p:nvSpPr>
          <p:spPr>
            <a:xfrm>
              <a:off x="0" y="437582"/>
              <a:ext cx="2083482" cy="1241504"/>
            </a:xfrm>
            <a:prstGeom prst="rect">
              <a:avLst/>
            </a:prstGeom>
          </p:spPr>
          <p:txBody>
            <a:bodyPr lIns="0" tIns="0" rIns="0" bIns="0" rtlCol="0" anchor="t">
              <a:spAutoFit/>
            </a:bodyPr>
            <a:lstStyle/>
            <a:p>
              <a:pPr algn="ctr">
                <a:lnSpc>
                  <a:spcPts val="7805"/>
                </a:lnSpc>
              </a:pPr>
              <a:r>
                <a:rPr lang="en-US" sz="5575" b="1">
                  <a:solidFill>
                    <a:srgbClr val="000000"/>
                  </a:solidFill>
                  <a:latin typeface="Open Sans Bold"/>
                  <a:ea typeface="Open Sans Bold"/>
                  <a:cs typeface="Open Sans Bold"/>
                  <a:sym typeface="Open Sans Bold"/>
                </a:rPr>
                <a:t>5</a:t>
              </a:r>
            </a:p>
          </p:txBody>
        </p:sp>
      </p:grpSp>
      <p:sp>
        <p:nvSpPr>
          <p:cNvPr id="22" name="Freeform 22"/>
          <p:cNvSpPr/>
          <p:nvPr/>
        </p:nvSpPr>
        <p:spPr>
          <a:xfrm>
            <a:off x="1475832" y="-1449083"/>
            <a:ext cx="7315200" cy="2477783"/>
          </a:xfrm>
          <a:custGeom>
            <a:avLst/>
            <a:gdLst/>
            <a:ahLst/>
            <a:cxnLst/>
            <a:rect l="l" t="t" r="r" b="b"/>
            <a:pathLst>
              <a:path w="7315200" h="2477783">
                <a:moveTo>
                  <a:pt x="0" y="0"/>
                </a:moveTo>
                <a:lnTo>
                  <a:pt x="7315200" y="0"/>
                </a:lnTo>
                <a:lnTo>
                  <a:pt x="7315200" y="2477783"/>
                </a:lnTo>
                <a:lnTo>
                  <a:pt x="0" y="247778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23" name="Group 23"/>
          <p:cNvGrpSpPr/>
          <p:nvPr/>
        </p:nvGrpSpPr>
        <p:grpSpPr>
          <a:xfrm>
            <a:off x="13627069" y="6551541"/>
            <a:ext cx="3388169" cy="3388169"/>
            <a:chOff x="0" y="0"/>
            <a:chExt cx="812800" cy="812800"/>
          </a:xfrm>
        </p:grpSpPr>
        <p:sp>
          <p:nvSpPr>
            <p:cNvPr id="24" name="Freeform 2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CD2D4">
                <a:alpha val="16863"/>
              </a:srgbClr>
            </a:solidFill>
          </p:spPr>
        </p:sp>
        <p:sp>
          <p:nvSpPr>
            <p:cNvPr id="25" name="TextBox 25"/>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sp>
        <p:nvSpPr>
          <p:cNvPr id="26" name="Freeform 26"/>
          <p:cNvSpPr/>
          <p:nvPr/>
        </p:nvSpPr>
        <p:spPr>
          <a:xfrm>
            <a:off x="10603754" y="9048005"/>
            <a:ext cx="7315200" cy="2477783"/>
          </a:xfrm>
          <a:custGeom>
            <a:avLst/>
            <a:gdLst/>
            <a:ahLst/>
            <a:cxnLst/>
            <a:rect l="l" t="t" r="r" b="b"/>
            <a:pathLst>
              <a:path w="7315200" h="2477783">
                <a:moveTo>
                  <a:pt x="0" y="0"/>
                </a:moveTo>
                <a:lnTo>
                  <a:pt x="7315200" y="0"/>
                </a:lnTo>
                <a:lnTo>
                  <a:pt x="7315200" y="2477784"/>
                </a:lnTo>
                <a:lnTo>
                  <a:pt x="0" y="247778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pic>
        <p:nvPicPr>
          <p:cNvPr id="27" name="Picture 27"/>
          <p:cNvPicPr>
            <a:picLocks noChangeAspect="1"/>
          </p:cNvPicPr>
          <p:nvPr/>
        </p:nvPicPr>
        <p:blipFill>
          <a:blip r:embed="rId5"/>
          <a:stretch>
            <a:fillRect/>
          </a:stretch>
        </p:blipFill>
        <p:spPr>
          <a:xfrm>
            <a:off x="5904810" y="2799360"/>
            <a:ext cx="6478379" cy="6478379"/>
          </a:xfrm>
          <a:prstGeom prst="rect">
            <a:avLst/>
          </a:prstGeom>
        </p:spPr>
      </p:pic>
      <p:sp>
        <p:nvSpPr>
          <p:cNvPr id="28" name="TextBox 28"/>
          <p:cNvSpPr txBox="1"/>
          <p:nvPr/>
        </p:nvSpPr>
        <p:spPr>
          <a:xfrm>
            <a:off x="11843325" y="3449000"/>
            <a:ext cx="6590020" cy="681491"/>
          </a:xfrm>
          <a:prstGeom prst="rect">
            <a:avLst/>
          </a:prstGeom>
        </p:spPr>
        <p:txBody>
          <a:bodyPr lIns="0" tIns="0" rIns="0" bIns="0" rtlCol="0" anchor="t">
            <a:spAutoFit/>
          </a:bodyPr>
          <a:lstStyle/>
          <a:p>
            <a:pPr algn="l">
              <a:lnSpc>
                <a:spcPts val="5487"/>
              </a:lnSpc>
            </a:pPr>
            <a:r>
              <a:rPr lang="en-US" sz="3919">
                <a:solidFill>
                  <a:srgbClr val="FFFFFF"/>
                </a:solidFill>
                <a:latin typeface="芫荽"/>
                <a:ea typeface="芫荽"/>
                <a:cs typeface="芫荽"/>
                <a:sym typeface="芫荽"/>
              </a:rPr>
              <a:t>Uniqueness 唯一性</a:t>
            </a:r>
          </a:p>
        </p:txBody>
      </p:sp>
      <p:sp>
        <p:nvSpPr>
          <p:cNvPr id="29" name="TextBox 29"/>
          <p:cNvSpPr txBox="1"/>
          <p:nvPr/>
        </p:nvSpPr>
        <p:spPr>
          <a:xfrm>
            <a:off x="11843325" y="7862017"/>
            <a:ext cx="6590020" cy="681491"/>
          </a:xfrm>
          <a:prstGeom prst="rect">
            <a:avLst/>
          </a:prstGeom>
        </p:spPr>
        <p:txBody>
          <a:bodyPr lIns="0" tIns="0" rIns="0" bIns="0" rtlCol="0" anchor="t">
            <a:spAutoFit/>
          </a:bodyPr>
          <a:lstStyle/>
          <a:p>
            <a:pPr algn="l">
              <a:lnSpc>
                <a:spcPts val="5487"/>
              </a:lnSpc>
            </a:pPr>
            <a:r>
              <a:rPr lang="en-US" sz="3919">
                <a:solidFill>
                  <a:srgbClr val="000000"/>
                </a:solidFill>
                <a:latin typeface="芫荽"/>
                <a:ea typeface="芫荽"/>
                <a:cs typeface="芫荽"/>
                <a:sym typeface="芫荽"/>
              </a:rPr>
              <a:t>Reliability 可靠性</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sp>
        <p:nvSpPr>
          <p:cNvPr id="2" name="TextBox 2"/>
          <p:cNvSpPr txBox="1"/>
          <p:nvPr/>
        </p:nvSpPr>
        <p:spPr>
          <a:xfrm>
            <a:off x="2553980" y="866775"/>
            <a:ext cx="13180039" cy="1450976"/>
          </a:xfrm>
          <a:prstGeom prst="rect">
            <a:avLst/>
          </a:prstGeom>
        </p:spPr>
        <p:txBody>
          <a:bodyPr lIns="0" tIns="0" rIns="0" bIns="0" rtlCol="0" anchor="t">
            <a:spAutoFit/>
          </a:bodyPr>
          <a:lstStyle/>
          <a:p>
            <a:pPr algn="ctr">
              <a:lnSpc>
                <a:spcPts val="11899"/>
              </a:lnSpc>
            </a:pPr>
            <a:r>
              <a:rPr lang="en-US" sz="8499">
                <a:solidFill>
                  <a:srgbClr val="000000"/>
                </a:solidFill>
                <a:latin typeface="芫荽"/>
                <a:ea typeface="芫荽"/>
                <a:cs typeface="芫荽"/>
                <a:sym typeface="芫荽"/>
              </a:rPr>
              <a:t>區塊鏈特性</a:t>
            </a:r>
          </a:p>
        </p:txBody>
      </p:sp>
      <p:sp>
        <p:nvSpPr>
          <p:cNvPr id="3" name="TextBox 3"/>
          <p:cNvSpPr txBox="1"/>
          <p:nvPr/>
        </p:nvSpPr>
        <p:spPr>
          <a:xfrm rot="-5400000">
            <a:off x="-2373736" y="4911090"/>
            <a:ext cx="6882108" cy="464820"/>
          </a:xfrm>
          <a:prstGeom prst="rect">
            <a:avLst/>
          </a:prstGeom>
        </p:spPr>
        <p:txBody>
          <a:bodyPr lIns="0" tIns="0" rIns="0" bIns="0" rtlCol="0" anchor="t">
            <a:spAutoFit/>
          </a:bodyPr>
          <a:lstStyle/>
          <a:p>
            <a:pPr algn="ctr">
              <a:lnSpc>
                <a:spcPts val="3779"/>
              </a:lnSpc>
            </a:pPr>
            <a:r>
              <a:rPr lang="en-US" sz="2700">
                <a:solidFill>
                  <a:srgbClr val="000000"/>
                </a:solidFill>
                <a:latin typeface="Alatsi"/>
                <a:ea typeface="Alatsi"/>
                <a:cs typeface="Alatsi"/>
                <a:sym typeface="Alatsi"/>
              </a:rPr>
              <a:t>TCU MI 110級畢業專題</a:t>
            </a:r>
          </a:p>
        </p:txBody>
      </p:sp>
      <p:sp>
        <p:nvSpPr>
          <p:cNvPr id="4" name="TextBox 4"/>
          <p:cNvSpPr txBox="1"/>
          <p:nvPr/>
        </p:nvSpPr>
        <p:spPr>
          <a:xfrm>
            <a:off x="2875961" y="3448433"/>
            <a:ext cx="6590020" cy="681491"/>
          </a:xfrm>
          <a:prstGeom prst="rect">
            <a:avLst/>
          </a:prstGeom>
        </p:spPr>
        <p:txBody>
          <a:bodyPr lIns="0" tIns="0" rIns="0" bIns="0" rtlCol="0" anchor="t">
            <a:spAutoFit/>
          </a:bodyPr>
          <a:lstStyle/>
          <a:p>
            <a:pPr algn="l">
              <a:lnSpc>
                <a:spcPts val="5487"/>
              </a:lnSpc>
            </a:pPr>
            <a:r>
              <a:rPr lang="en-US" sz="3919">
                <a:solidFill>
                  <a:srgbClr val="000000"/>
                </a:solidFill>
                <a:latin typeface="芫荽"/>
                <a:ea typeface="芫荽"/>
                <a:cs typeface="芫荽"/>
                <a:sym typeface="芫荽"/>
              </a:rPr>
              <a:t>講求「共識」</a:t>
            </a:r>
          </a:p>
        </p:txBody>
      </p:sp>
      <p:sp>
        <p:nvSpPr>
          <p:cNvPr id="5" name="TextBox 5"/>
          <p:cNvSpPr txBox="1"/>
          <p:nvPr/>
        </p:nvSpPr>
        <p:spPr>
          <a:xfrm>
            <a:off x="2875961" y="7861451"/>
            <a:ext cx="6590020" cy="681491"/>
          </a:xfrm>
          <a:prstGeom prst="rect">
            <a:avLst/>
          </a:prstGeom>
        </p:spPr>
        <p:txBody>
          <a:bodyPr lIns="0" tIns="0" rIns="0" bIns="0" rtlCol="0" anchor="t">
            <a:spAutoFit/>
          </a:bodyPr>
          <a:lstStyle/>
          <a:p>
            <a:pPr algn="l">
              <a:lnSpc>
                <a:spcPts val="5487"/>
              </a:lnSpc>
            </a:pPr>
            <a:r>
              <a:rPr lang="en-US" sz="3919">
                <a:solidFill>
                  <a:srgbClr val="000000"/>
                </a:solidFill>
                <a:latin typeface="芫荽"/>
                <a:ea typeface="芫荽"/>
                <a:cs typeface="芫荽"/>
                <a:sym typeface="芫荽"/>
              </a:rPr>
              <a:t>不可竄改</a:t>
            </a:r>
          </a:p>
        </p:txBody>
      </p:sp>
      <p:sp>
        <p:nvSpPr>
          <p:cNvPr id="6" name="AutoShape 6"/>
          <p:cNvSpPr/>
          <p:nvPr/>
        </p:nvSpPr>
        <p:spPr>
          <a:xfrm flipH="1" flipV="1">
            <a:off x="1085850" y="7289441"/>
            <a:ext cx="5403" cy="2997456"/>
          </a:xfrm>
          <a:prstGeom prst="line">
            <a:avLst/>
          </a:prstGeom>
          <a:ln w="114300" cap="flat">
            <a:solidFill>
              <a:srgbClr val="9FC3D0"/>
            </a:solidFill>
            <a:prstDash val="solid"/>
            <a:headEnd type="none" w="sm" len="sm"/>
            <a:tailEnd type="none" w="sm" len="sm"/>
          </a:ln>
        </p:spPr>
      </p:sp>
      <p:sp>
        <p:nvSpPr>
          <p:cNvPr id="7" name="AutoShape 7"/>
          <p:cNvSpPr/>
          <p:nvPr/>
        </p:nvSpPr>
        <p:spPr>
          <a:xfrm flipH="1" flipV="1">
            <a:off x="1090490" y="-104525"/>
            <a:ext cx="5403" cy="2997456"/>
          </a:xfrm>
          <a:prstGeom prst="line">
            <a:avLst/>
          </a:prstGeom>
          <a:ln w="114300" cap="flat">
            <a:solidFill>
              <a:srgbClr val="9FC3D0"/>
            </a:solidFill>
            <a:prstDash val="solid"/>
            <a:headEnd type="none" w="sm" len="sm"/>
            <a:tailEnd type="none" w="sm" len="sm"/>
          </a:ln>
        </p:spPr>
      </p:sp>
      <p:grpSp>
        <p:nvGrpSpPr>
          <p:cNvPr id="8" name="Group 8"/>
          <p:cNvGrpSpPr/>
          <p:nvPr/>
        </p:nvGrpSpPr>
        <p:grpSpPr>
          <a:xfrm>
            <a:off x="15859155" y="0"/>
            <a:ext cx="1562612" cy="1673225"/>
            <a:chOff x="0" y="0"/>
            <a:chExt cx="2083482" cy="2230967"/>
          </a:xfrm>
        </p:grpSpPr>
        <p:grpSp>
          <p:nvGrpSpPr>
            <p:cNvPr id="9" name="Group 9"/>
            <p:cNvGrpSpPr/>
            <p:nvPr/>
          </p:nvGrpSpPr>
          <p:grpSpPr>
            <a:xfrm>
              <a:off x="75599" y="0"/>
              <a:ext cx="1932284" cy="2230967"/>
              <a:chOff x="0" y="0"/>
              <a:chExt cx="703982" cy="812800"/>
            </a:xfrm>
          </p:grpSpPr>
          <p:sp>
            <p:nvSpPr>
              <p:cNvPr id="10" name="Freeform 10"/>
              <p:cNvSpPr/>
              <p:nvPr/>
            </p:nvSpPr>
            <p:spPr>
              <a:xfrm>
                <a:off x="0" y="0"/>
                <a:ext cx="703982" cy="812800"/>
              </a:xfrm>
              <a:custGeom>
                <a:avLst/>
                <a:gdLst/>
                <a:ahLst/>
                <a:cxnLst/>
                <a:rect l="l" t="t" r="r" b="b"/>
                <a:pathLst>
                  <a:path w="703982" h="812800">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sp>
          <p:sp>
            <p:nvSpPr>
              <p:cNvPr id="11" name="TextBox 11"/>
              <p:cNvSpPr txBox="1"/>
              <p:nvPr/>
            </p:nvSpPr>
            <p:spPr>
              <a:xfrm>
                <a:off x="0" y="-47625"/>
                <a:ext cx="703982" cy="733425"/>
              </a:xfrm>
              <a:prstGeom prst="rect">
                <a:avLst/>
              </a:prstGeom>
            </p:spPr>
            <p:txBody>
              <a:bodyPr lIns="50800" tIns="50800" rIns="50800" bIns="50800" rtlCol="0" anchor="ctr"/>
              <a:lstStyle/>
              <a:p>
                <a:pPr algn="ctr">
                  <a:lnSpc>
                    <a:spcPts val="2659"/>
                  </a:lnSpc>
                </a:pPr>
                <a:endParaRPr/>
              </a:p>
            </p:txBody>
          </p:sp>
        </p:grpSp>
        <p:sp>
          <p:nvSpPr>
            <p:cNvPr id="12" name="TextBox 12"/>
            <p:cNvSpPr txBox="1"/>
            <p:nvPr/>
          </p:nvSpPr>
          <p:spPr>
            <a:xfrm>
              <a:off x="0" y="437582"/>
              <a:ext cx="2083482" cy="1241504"/>
            </a:xfrm>
            <a:prstGeom prst="rect">
              <a:avLst/>
            </a:prstGeom>
          </p:spPr>
          <p:txBody>
            <a:bodyPr lIns="0" tIns="0" rIns="0" bIns="0" rtlCol="0" anchor="t">
              <a:spAutoFit/>
            </a:bodyPr>
            <a:lstStyle/>
            <a:p>
              <a:pPr algn="ctr">
                <a:lnSpc>
                  <a:spcPts val="7805"/>
                </a:lnSpc>
              </a:pPr>
              <a:r>
                <a:rPr lang="en-US" sz="5575" b="1">
                  <a:solidFill>
                    <a:srgbClr val="000000"/>
                  </a:solidFill>
                  <a:latin typeface="Open Sans Bold"/>
                  <a:ea typeface="Open Sans Bold"/>
                  <a:cs typeface="Open Sans Bold"/>
                  <a:sym typeface="Open Sans Bold"/>
                </a:rPr>
                <a:t>6</a:t>
              </a:r>
            </a:p>
          </p:txBody>
        </p:sp>
      </p:grpSp>
      <p:sp>
        <p:nvSpPr>
          <p:cNvPr id="13" name="Freeform 13"/>
          <p:cNvSpPr/>
          <p:nvPr/>
        </p:nvSpPr>
        <p:spPr>
          <a:xfrm>
            <a:off x="1475832" y="-1449083"/>
            <a:ext cx="7315200" cy="2477783"/>
          </a:xfrm>
          <a:custGeom>
            <a:avLst/>
            <a:gdLst/>
            <a:ahLst/>
            <a:cxnLst/>
            <a:rect l="l" t="t" r="r" b="b"/>
            <a:pathLst>
              <a:path w="7315200" h="2477783">
                <a:moveTo>
                  <a:pt x="0" y="0"/>
                </a:moveTo>
                <a:lnTo>
                  <a:pt x="7315200" y="0"/>
                </a:lnTo>
                <a:lnTo>
                  <a:pt x="7315200" y="2477783"/>
                </a:lnTo>
                <a:lnTo>
                  <a:pt x="0" y="247778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4" name="Freeform 14"/>
          <p:cNvSpPr/>
          <p:nvPr/>
        </p:nvSpPr>
        <p:spPr>
          <a:xfrm>
            <a:off x="10721225" y="8788169"/>
            <a:ext cx="7315200" cy="2477783"/>
          </a:xfrm>
          <a:custGeom>
            <a:avLst/>
            <a:gdLst/>
            <a:ahLst/>
            <a:cxnLst/>
            <a:rect l="l" t="t" r="r" b="b"/>
            <a:pathLst>
              <a:path w="7315200" h="2477783">
                <a:moveTo>
                  <a:pt x="0" y="0"/>
                </a:moveTo>
                <a:lnTo>
                  <a:pt x="7315200" y="0"/>
                </a:lnTo>
                <a:lnTo>
                  <a:pt x="7315200" y="2477784"/>
                </a:lnTo>
                <a:lnTo>
                  <a:pt x="0" y="247778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pic>
        <p:nvPicPr>
          <p:cNvPr id="15" name="Picture 15"/>
          <p:cNvPicPr>
            <a:picLocks noChangeAspect="1"/>
          </p:cNvPicPr>
          <p:nvPr/>
        </p:nvPicPr>
        <p:blipFill>
          <a:blip r:embed="rId5"/>
          <a:stretch>
            <a:fillRect/>
          </a:stretch>
        </p:blipFill>
        <p:spPr>
          <a:xfrm>
            <a:off x="5904810" y="2799360"/>
            <a:ext cx="6478379" cy="6478379"/>
          </a:xfrm>
          <a:prstGeom prst="rect">
            <a:avLst/>
          </a:prstGeom>
        </p:spPr>
      </p:pic>
      <p:sp>
        <p:nvSpPr>
          <p:cNvPr id="16" name="TextBox 16"/>
          <p:cNvSpPr txBox="1"/>
          <p:nvPr/>
        </p:nvSpPr>
        <p:spPr>
          <a:xfrm>
            <a:off x="12439010" y="3448433"/>
            <a:ext cx="6590020" cy="681491"/>
          </a:xfrm>
          <a:prstGeom prst="rect">
            <a:avLst/>
          </a:prstGeom>
        </p:spPr>
        <p:txBody>
          <a:bodyPr lIns="0" tIns="0" rIns="0" bIns="0" rtlCol="0" anchor="t">
            <a:spAutoFit/>
          </a:bodyPr>
          <a:lstStyle/>
          <a:p>
            <a:pPr algn="l">
              <a:lnSpc>
                <a:spcPts val="5487"/>
              </a:lnSpc>
            </a:pPr>
            <a:r>
              <a:rPr lang="en-US" sz="3919">
                <a:solidFill>
                  <a:srgbClr val="FFFFFF"/>
                </a:solidFill>
                <a:latin typeface="芫荽"/>
                <a:ea typeface="芫荽"/>
                <a:cs typeface="芫荽"/>
                <a:sym typeface="芫荽"/>
              </a:rPr>
              <a:t>去中心化</a:t>
            </a:r>
          </a:p>
        </p:txBody>
      </p:sp>
      <p:sp>
        <p:nvSpPr>
          <p:cNvPr id="17" name="TextBox 17"/>
          <p:cNvSpPr txBox="1"/>
          <p:nvPr/>
        </p:nvSpPr>
        <p:spPr>
          <a:xfrm>
            <a:off x="12439010" y="7861451"/>
            <a:ext cx="6590020" cy="681491"/>
          </a:xfrm>
          <a:prstGeom prst="rect">
            <a:avLst/>
          </a:prstGeom>
        </p:spPr>
        <p:txBody>
          <a:bodyPr lIns="0" tIns="0" rIns="0" bIns="0" rtlCol="0" anchor="t">
            <a:spAutoFit/>
          </a:bodyPr>
          <a:lstStyle/>
          <a:p>
            <a:pPr algn="l">
              <a:lnSpc>
                <a:spcPts val="5487"/>
              </a:lnSpc>
            </a:pPr>
            <a:r>
              <a:rPr lang="en-US" sz="3919">
                <a:solidFill>
                  <a:srgbClr val="000000"/>
                </a:solidFill>
                <a:latin typeface="芫荽"/>
                <a:ea typeface="芫荽"/>
                <a:cs typeface="芫荽"/>
                <a:sym typeface="芫荽"/>
              </a:rPr>
              <a:t>匿名性</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sp>
        <p:nvSpPr>
          <p:cNvPr id="2" name="TextBox 2"/>
          <p:cNvSpPr txBox="1"/>
          <p:nvPr/>
        </p:nvSpPr>
        <p:spPr>
          <a:xfrm>
            <a:off x="2553980" y="866775"/>
            <a:ext cx="13180039" cy="1450976"/>
          </a:xfrm>
          <a:prstGeom prst="rect">
            <a:avLst/>
          </a:prstGeom>
        </p:spPr>
        <p:txBody>
          <a:bodyPr lIns="0" tIns="0" rIns="0" bIns="0" rtlCol="0" anchor="t">
            <a:spAutoFit/>
          </a:bodyPr>
          <a:lstStyle/>
          <a:p>
            <a:pPr algn="ctr">
              <a:lnSpc>
                <a:spcPts val="11899"/>
              </a:lnSpc>
            </a:pPr>
            <a:r>
              <a:rPr lang="en-US" sz="8499">
                <a:solidFill>
                  <a:srgbClr val="000000"/>
                </a:solidFill>
                <a:latin typeface="芫荽"/>
                <a:ea typeface="芫荽"/>
                <a:cs typeface="芫荽"/>
                <a:sym typeface="芫荽"/>
              </a:rPr>
              <a:t>區塊鏈種類</a:t>
            </a:r>
          </a:p>
        </p:txBody>
      </p:sp>
      <p:sp>
        <p:nvSpPr>
          <p:cNvPr id="3" name="TextBox 3"/>
          <p:cNvSpPr txBox="1"/>
          <p:nvPr/>
        </p:nvSpPr>
        <p:spPr>
          <a:xfrm rot="-5400000">
            <a:off x="-2373736" y="4911090"/>
            <a:ext cx="6882108" cy="464820"/>
          </a:xfrm>
          <a:prstGeom prst="rect">
            <a:avLst/>
          </a:prstGeom>
        </p:spPr>
        <p:txBody>
          <a:bodyPr lIns="0" tIns="0" rIns="0" bIns="0" rtlCol="0" anchor="t">
            <a:spAutoFit/>
          </a:bodyPr>
          <a:lstStyle/>
          <a:p>
            <a:pPr algn="ctr">
              <a:lnSpc>
                <a:spcPts val="3779"/>
              </a:lnSpc>
            </a:pPr>
            <a:r>
              <a:rPr lang="en-US" sz="2700">
                <a:solidFill>
                  <a:srgbClr val="000000"/>
                </a:solidFill>
                <a:latin typeface="Alatsi"/>
                <a:ea typeface="Alatsi"/>
                <a:cs typeface="Alatsi"/>
                <a:sym typeface="Alatsi"/>
              </a:rPr>
              <a:t>TCU MI 110級畢業專題</a:t>
            </a:r>
          </a:p>
        </p:txBody>
      </p:sp>
      <p:sp>
        <p:nvSpPr>
          <p:cNvPr id="4" name="AutoShape 4"/>
          <p:cNvSpPr/>
          <p:nvPr/>
        </p:nvSpPr>
        <p:spPr>
          <a:xfrm flipH="1" flipV="1">
            <a:off x="1085850" y="7289441"/>
            <a:ext cx="5403" cy="2997456"/>
          </a:xfrm>
          <a:prstGeom prst="line">
            <a:avLst/>
          </a:prstGeom>
          <a:ln w="114300" cap="flat">
            <a:solidFill>
              <a:srgbClr val="9FC3D0"/>
            </a:solidFill>
            <a:prstDash val="solid"/>
            <a:headEnd type="none" w="sm" len="sm"/>
            <a:tailEnd type="none" w="sm" len="sm"/>
          </a:ln>
        </p:spPr>
      </p:sp>
      <p:sp>
        <p:nvSpPr>
          <p:cNvPr id="5" name="AutoShape 5"/>
          <p:cNvSpPr/>
          <p:nvPr/>
        </p:nvSpPr>
        <p:spPr>
          <a:xfrm flipH="1" flipV="1">
            <a:off x="1090490" y="-104525"/>
            <a:ext cx="5403" cy="2997456"/>
          </a:xfrm>
          <a:prstGeom prst="line">
            <a:avLst/>
          </a:prstGeom>
          <a:ln w="114300" cap="flat">
            <a:solidFill>
              <a:srgbClr val="9FC3D0"/>
            </a:solidFill>
            <a:prstDash val="solid"/>
            <a:headEnd type="none" w="sm" len="sm"/>
            <a:tailEnd type="none" w="sm" len="sm"/>
          </a:ln>
        </p:spPr>
      </p:sp>
      <p:grpSp>
        <p:nvGrpSpPr>
          <p:cNvPr id="6" name="Group 6"/>
          <p:cNvGrpSpPr/>
          <p:nvPr/>
        </p:nvGrpSpPr>
        <p:grpSpPr>
          <a:xfrm>
            <a:off x="15859155" y="0"/>
            <a:ext cx="1562612" cy="1673225"/>
            <a:chOff x="0" y="0"/>
            <a:chExt cx="2083482" cy="2230967"/>
          </a:xfrm>
        </p:grpSpPr>
        <p:grpSp>
          <p:nvGrpSpPr>
            <p:cNvPr id="7" name="Group 7"/>
            <p:cNvGrpSpPr/>
            <p:nvPr/>
          </p:nvGrpSpPr>
          <p:grpSpPr>
            <a:xfrm>
              <a:off x="75599" y="0"/>
              <a:ext cx="1932284" cy="2230967"/>
              <a:chOff x="0" y="0"/>
              <a:chExt cx="703982" cy="812800"/>
            </a:xfrm>
          </p:grpSpPr>
          <p:sp>
            <p:nvSpPr>
              <p:cNvPr id="8" name="Freeform 8"/>
              <p:cNvSpPr/>
              <p:nvPr/>
            </p:nvSpPr>
            <p:spPr>
              <a:xfrm>
                <a:off x="0" y="0"/>
                <a:ext cx="703982" cy="812800"/>
              </a:xfrm>
              <a:custGeom>
                <a:avLst/>
                <a:gdLst/>
                <a:ahLst/>
                <a:cxnLst/>
                <a:rect l="l" t="t" r="r" b="b"/>
                <a:pathLst>
                  <a:path w="703982" h="812800">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sp>
          <p:sp>
            <p:nvSpPr>
              <p:cNvPr id="9" name="TextBox 9"/>
              <p:cNvSpPr txBox="1"/>
              <p:nvPr/>
            </p:nvSpPr>
            <p:spPr>
              <a:xfrm>
                <a:off x="0" y="-47625"/>
                <a:ext cx="703982" cy="733425"/>
              </a:xfrm>
              <a:prstGeom prst="rect">
                <a:avLst/>
              </a:prstGeom>
            </p:spPr>
            <p:txBody>
              <a:bodyPr lIns="50800" tIns="50800" rIns="50800" bIns="50800" rtlCol="0" anchor="ctr"/>
              <a:lstStyle/>
              <a:p>
                <a:pPr algn="ctr">
                  <a:lnSpc>
                    <a:spcPts val="2659"/>
                  </a:lnSpc>
                </a:pPr>
                <a:endParaRPr/>
              </a:p>
            </p:txBody>
          </p:sp>
        </p:grpSp>
        <p:sp>
          <p:nvSpPr>
            <p:cNvPr id="10" name="TextBox 10"/>
            <p:cNvSpPr txBox="1"/>
            <p:nvPr/>
          </p:nvSpPr>
          <p:spPr>
            <a:xfrm>
              <a:off x="0" y="437582"/>
              <a:ext cx="2083482" cy="1241504"/>
            </a:xfrm>
            <a:prstGeom prst="rect">
              <a:avLst/>
            </a:prstGeom>
          </p:spPr>
          <p:txBody>
            <a:bodyPr lIns="0" tIns="0" rIns="0" bIns="0" rtlCol="0" anchor="t">
              <a:spAutoFit/>
            </a:bodyPr>
            <a:lstStyle/>
            <a:p>
              <a:pPr algn="ctr">
                <a:lnSpc>
                  <a:spcPts val="7805"/>
                </a:lnSpc>
              </a:pPr>
              <a:r>
                <a:rPr lang="en-US" sz="5575" b="1">
                  <a:solidFill>
                    <a:srgbClr val="000000"/>
                  </a:solidFill>
                  <a:latin typeface="Open Sans Bold"/>
                  <a:ea typeface="Open Sans Bold"/>
                  <a:cs typeface="Open Sans Bold"/>
                  <a:sym typeface="Open Sans Bold"/>
                </a:rPr>
                <a:t>7</a:t>
              </a:r>
            </a:p>
          </p:txBody>
        </p:sp>
      </p:grpSp>
      <p:sp>
        <p:nvSpPr>
          <p:cNvPr id="11" name="Freeform 11"/>
          <p:cNvSpPr/>
          <p:nvPr/>
        </p:nvSpPr>
        <p:spPr>
          <a:xfrm>
            <a:off x="1475832" y="-1449083"/>
            <a:ext cx="7315200" cy="2477783"/>
          </a:xfrm>
          <a:custGeom>
            <a:avLst/>
            <a:gdLst/>
            <a:ahLst/>
            <a:cxnLst/>
            <a:rect l="l" t="t" r="r" b="b"/>
            <a:pathLst>
              <a:path w="7315200" h="2477783">
                <a:moveTo>
                  <a:pt x="0" y="0"/>
                </a:moveTo>
                <a:lnTo>
                  <a:pt x="7315200" y="0"/>
                </a:lnTo>
                <a:lnTo>
                  <a:pt x="7315200" y="2477783"/>
                </a:lnTo>
                <a:lnTo>
                  <a:pt x="0" y="247778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2" name="Freeform 12"/>
          <p:cNvSpPr/>
          <p:nvPr/>
        </p:nvSpPr>
        <p:spPr>
          <a:xfrm>
            <a:off x="10721225" y="8788169"/>
            <a:ext cx="7315200" cy="2477783"/>
          </a:xfrm>
          <a:custGeom>
            <a:avLst/>
            <a:gdLst/>
            <a:ahLst/>
            <a:cxnLst/>
            <a:rect l="l" t="t" r="r" b="b"/>
            <a:pathLst>
              <a:path w="7315200" h="2477783">
                <a:moveTo>
                  <a:pt x="0" y="0"/>
                </a:moveTo>
                <a:lnTo>
                  <a:pt x="7315200" y="0"/>
                </a:lnTo>
                <a:lnTo>
                  <a:pt x="7315200" y="2477784"/>
                </a:lnTo>
                <a:lnTo>
                  <a:pt x="0" y="247778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pic>
        <p:nvPicPr>
          <p:cNvPr id="13" name="Picture 13"/>
          <p:cNvPicPr>
            <a:picLocks noChangeAspect="1"/>
          </p:cNvPicPr>
          <p:nvPr/>
        </p:nvPicPr>
        <p:blipFill>
          <a:blip r:embed="rId5"/>
          <a:stretch>
            <a:fillRect/>
          </a:stretch>
        </p:blipFill>
        <p:spPr>
          <a:xfrm>
            <a:off x="6660834" y="2050529"/>
            <a:ext cx="8120780" cy="8120780"/>
          </a:xfrm>
          <a:prstGeom prst="rect">
            <a:avLst/>
          </a:prstGeom>
        </p:spPr>
      </p:pic>
      <p:grpSp>
        <p:nvGrpSpPr>
          <p:cNvPr id="14" name="Group 14"/>
          <p:cNvGrpSpPr/>
          <p:nvPr/>
        </p:nvGrpSpPr>
        <p:grpSpPr>
          <a:xfrm>
            <a:off x="2201012" y="3974650"/>
            <a:ext cx="6590020" cy="3066047"/>
            <a:chOff x="0" y="0"/>
            <a:chExt cx="8786693" cy="4088063"/>
          </a:xfrm>
        </p:grpSpPr>
        <p:grpSp>
          <p:nvGrpSpPr>
            <p:cNvPr id="15" name="Group 15"/>
            <p:cNvGrpSpPr/>
            <p:nvPr/>
          </p:nvGrpSpPr>
          <p:grpSpPr>
            <a:xfrm>
              <a:off x="0" y="397177"/>
              <a:ext cx="5429337" cy="3690885"/>
              <a:chOff x="0" y="0"/>
              <a:chExt cx="1072462" cy="729064"/>
            </a:xfrm>
          </p:grpSpPr>
          <p:sp>
            <p:nvSpPr>
              <p:cNvPr id="16" name="Freeform 16"/>
              <p:cNvSpPr/>
              <p:nvPr/>
            </p:nvSpPr>
            <p:spPr>
              <a:xfrm>
                <a:off x="0" y="0"/>
                <a:ext cx="1072462" cy="729064"/>
              </a:xfrm>
              <a:custGeom>
                <a:avLst/>
                <a:gdLst/>
                <a:ahLst/>
                <a:cxnLst/>
                <a:rect l="l" t="t" r="r" b="b"/>
                <a:pathLst>
                  <a:path w="1072462" h="729064">
                    <a:moveTo>
                      <a:pt x="96964" y="0"/>
                    </a:moveTo>
                    <a:lnTo>
                      <a:pt x="975498" y="0"/>
                    </a:lnTo>
                    <a:cubicBezTo>
                      <a:pt x="1001214" y="0"/>
                      <a:pt x="1025877" y="10216"/>
                      <a:pt x="1044062" y="28400"/>
                    </a:cubicBezTo>
                    <a:cubicBezTo>
                      <a:pt x="1062246" y="46584"/>
                      <a:pt x="1072462" y="71248"/>
                      <a:pt x="1072462" y="96964"/>
                    </a:cubicBezTo>
                    <a:lnTo>
                      <a:pt x="1072462" y="632100"/>
                    </a:lnTo>
                    <a:cubicBezTo>
                      <a:pt x="1072462" y="657816"/>
                      <a:pt x="1062246" y="682479"/>
                      <a:pt x="1044062" y="700664"/>
                    </a:cubicBezTo>
                    <a:cubicBezTo>
                      <a:pt x="1025877" y="718848"/>
                      <a:pt x="1001214" y="729064"/>
                      <a:pt x="975498" y="729064"/>
                    </a:cubicBezTo>
                    <a:lnTo>
                      <a:pt x="96964" y="729064"/>
                    </a:lnTo>
                    <a:cubicBezTo>
                      <a:pt x="43412" y="729064"/>
                      <a:pt x="0" y="685652"/>
                      <a:pt x="0" y="632100"/>
                    </a:cubicBezTo>
                    <a:lnTo>
                      <a:pt x="0" y="96964"/>
                    </a:lnTo>
                    <a:cubicBezTo>
                      <a:pt x="0" y="71248"/>
                      <a:pt x="10216" y="46584"/>
                      <a:pt x="28400" y="28400"/>
                    </a:cubicBezTo>
                    <a:cubicBezTo>
                      <a:pt x="46584" y="10216"/>
                      <a:pt x="71248" y="0"/>
                      <a:pt x="96964" y="0"/>
                    </a:cubicBezTo>
                    <a:close/>
                  </a:path>
                </a:pathLst>
              </a:custGeom>
              <a:solidFill>
                <a:srgbClr val="E9E0D9"/>
              </a:solidFill>
            </p:spPr>
          </p:sp>
          <p:sp>
            <p:nvSpPr>
              <p:cNvPr id="17" name="TextBox 17"/>
              <p:cNvSpPr txBox="1"/>
              <p:nvPr/>
            </p:nvSpPr>
            <p:spPr>
              <a:xfrm>
                <a:off x="0" y="-47625"/>
                <a:ext cx="1072462" cy="776689"/>
              </a:xfrm>
              <a:prstGeom prst="rect">
                <a:avLst/>
              </a:prstGeom>
            </p:spPr>
            <p:txBody>
              <a:bodyPr lIns="50800" tIns="50800" rIns="50800" bIns="50800" rtlCol="0" anchor="ctr"/>
              <a:lstStyle/>
              <a:p>
                <a:pPr algn="ctr">
                  <a:lnSpc>
                    <a:spcPts val="2659"/>
                  </a:lnSpc>
                </a:pPr>
                <a:endParaRPr/>
              </a:p>
            </p:txBody>
          </p:sp>
        </p:grpSp>
        <p:sp>
          <p:nvSpPr>
            <p:cNvPr id="18" name="TextBox 18"/>
            <p:cNvSpPr txBox="1"/>
            <p:nvPr/>
          </p:nvSpPr>
          <p:spPr>
            <a:xfrm>
              <a:off x="0" y="-85725"/>
              <a:ext cx="8786693" cy="880079"/>
            </a:xfrm>
            <a:prstGeom prst="rect">
              <a:avLst/>
            </a:prstGeom>
          </p:spPr>
          <p:txBody>
            <a:bodyPr lIns="0" tIns="0" rIns="0" bIns="0" rtlCol="0" anchor="t">
              <a:spAutoFit/>
            </a:bodyPr>
            <a:lstStyle/>
            <a:p>
              <a:pPr algn="l">
                <a:lnSpc>
                  <a:spcPts val="5487"/>
                </a:lnSpc>
              </a:pPr>
              <a:r>
                <a:rPr lang="en-US" sz="3919">
                  <a:solidFill>
                    <a:srgbClr val="000000"/>
                  </a:solidFill>
                  <a:latin typeface="芫荽"/>
                  <a:ea typeface="芫荽"/>
                  <a:cs typeface="芫荽"/>
                  <a:sym typeface="芫荽"/>
                </a:rPr>
                <a:t>私有鏈</a:t>
              </a:r>
            </a:p>
          </p:txBody>
        </p:sp>
        <p:sp>
          <p:nvSpPr>
            <p:cNvPr id="19" name="TextBox 19"/>
            <p:cNvSpPr txBox="1"/>
            <p:nvPr/>
          </p:nvSpPr>
          <p:spPr>
            <a:xfrm>
              <a:off x="470624" y="1281244"/>
              <a:ext cx="4415773" cy="1807179"/>
            </a:xfrm>
            <a:prstGeom prst="rect">
              <a:avLst/>
            </a:prstGeom>
          </p:spPr>
          <p:txBody>
            <a:bodyPr lIns="0" tIns="0" rIns="0" bIns="0" rtlCol="0" anchor="t">
              <a:spAutoFit/>
            </a:bodyPr>
            <a:lstStyle/>
            <a:p>
              <a:pPr algn="ctr">
                <a:lnSpc>
                  <a:spcPts val="5487"/>
                </a:lnSpc>
                <a:spcBef>
                  <a:spcPct val="0"/>
                </a:spcBef>
              </a:pPr>
              <a:r>
                <a:rPr lang="en-US" sz="3919">
                  <a:solidFill>
                    <a:srgbClr val="000000"/>
                  </a:solidFill>
                  <a:latin typeface="芫荽"/>
                  <a:ea typeface="芫荽"/>
                  <a:cs typeface="芫荽"/>
                  <a:sym typeface="芫荽"/>
                </a:rPr>
                <a:t>本專題目前使用的區塊鏈</a:t>
              </a: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sp>
        <p:nvSpPr>
          <p:cNvPr id="2" name="TextBox 2"/>
          <p:cNvSpPr txBox="1"/>
          <p:nvPr/>
        </p:nvSpPr>
        <p:spPr>
          <a:xfrm>
            <a:off x="2553980" y="866775"/>
            <a:ext cx="13180039" cy="1450976"/>
          </a:xfrm>
          <a:prstGeom prst="rect">
            <a:avLst/>
          </a:prstGeom>
        </p:spPr>
        <p:txBody>
          <a:bodyPr lIns="0" tIns="0" rIns="0" bIns="0" rtlCol="0" anchor="t">
            <a:spAutoFit/>
          </a:bodyPr>
          <a:lstStyle/>
          <a:p>
            <a:pPr algn="ctr">
              <a:lnSpc>
                <a:spcPts val="11899"/>
              </a:lnSpc>
            </a:pPr>
            <a:r>
              <a:rPr lang="en-US" sz="8499">
                <a:solidFill>
                  <a:srgbClr val="000000"/>
                </a:solidFill>
                <a:latin typeface="芫荽"/>
                <a:ea typeface="芫荽"/>
                <a:cs typeface="芫荽"/>
                <a:sym typeface="芫荽"/>
              </a:rPr>
              <a:t>區塊鏈交易</a:t>
            </a:r>
          </a:p>
        </p:txBody>
      </p:sp>
      <p:sp>
        <p:nvSpPr>
          <p:cNvPr id="3" name="TextBox 3"/>
          <p:cNvSpPr txBox="1"/>
          <p:nvPr/>
        </p:nvSpPr>
        <p:spPr>
          <a:xfrm rot="-5400000">
            <a:off x="-2373736" y="4911090"/>
            <a:ext cx="6882108" cy="464820"/>
          </a:xfrm>
          <a:prstGeom prst="rect">
            <a:avLst/>
          </a:prstGeom>
        </p:spPr>
        <p:txBody>
          <a:bodyPr lIns="0" tIns="0" rIns="0" bIns="0" rtlCol="0" anchor="t">
            <a:spAutoFit/>
          </a:bodyPr>
          <a:lstStyle/>
          <a:p>
            <a:pPr algn="ctr">
              <a:lnSpc>
                <a:spcPts val="3779"/>
              </a:lnSpc>
            </a:pPr>
            <a:r>
              <a:rPr lang="en-US" sz="2700">
                <a:solidFill>
                  <a:srgbClr val="000000"/>
                </a:solidFill>
                <a:latin typeface="Alatsi"/>
                <a:ea typeface="Alatsi"/>
                <a:cs typeface="Alatsi"/>
                <a:sym typeface="Alatsi"/>
              </a:rPr>
              <a:t>TCU MI 110級畢業專題</a:t>
            </a:r>
          </a:p>
        </p:txBody>
      </p:sp>
      <p:sp>
        <p:nvSpPr>
          <p:cNvPr id="4" name="AutoShape 4"/>
          <p:cNvSpPr/>
          <p:nvPr/>
        </p:nvSpPr>
        <p:spPr>
          <a:xfrm flipH="1" flipV="1">
            <a:off x="1085850" y="7289441"/>
            <a:ext cx="5403" cy="2997456"/>
          </a:xfrm>
          <a:prstGeom prst="line">
            <a:avLst/>
          </a:prstGeom>
          <a:ln w="114300" cap="flat">
            <a:solidFill>
              <a:srgbClr val="9FC3D0"/>
            </a:solidFill>
            <a:prstDash val="solid"/>
            <a:headEnd type="none" w="sm" len="sm"/>
            <a:tailEnd type="none" w="sm" len="sm"/>
          </a:ln>
        </p:spPr>
      </p:sp>
      <p:sp>
        <p:nvSpPr>
          <p:cNvPr id="5" name="AutoShape 5"/>
          <p:cNvSpPr/>
          <p:nvPr/>
        </p:nvSpPr>
        <p:spPr>
          <a:xfrm flipH="1" flipV="1">
            <a:off x="1090490" y="-104525"/>
            <a:ext cx="5403" cy="2997456"/>
          </a:xfrm>
          <a:prstGeom prst="line">
            <a:avLst/>
          </a:prstGeom>
          <a:ln w="114300" cap="flat">
            <a:solidFill>
              <a:srgbClr val="9FC3D0"/>
            </a:solidFill>
            <a:prstDash val="solid"/>
            <a:headEnd type="none" w="sm" len="sm"/>
            <a:tailEnd type="none" w="sm" len="sm"/>
          </a:ln>
        </p:spPr>
      </p:sp>
      <p:grpSp>
        <p:nvGrpSpPr>
          <p:cNvPr id="6" name="Group 6"/>
          <p:cNvGrpSpPr/>
          <p:nvPr/>
        </p:nvGrpSpPr>
        <p:grpSpPr>
          <a:xfrm>
            <a:off x="15859155" y="0"/>
            <a:ext cx="1562612" cy="1673225"/>
            <a:chOff x="0" y="0"/>
            <a:chExt cx="2083482" cy="2230967"/>
          </a:xfrm>
        </p:grpSpPr>
        <p:grpSp>
          <p:nvGrpSpPr>
            <p:cNvPr id="7" name="Group 7"/>
            <p:cNvGrpSpPr/>
            <p:nvPr/>
          </p:nvGrpSpPr>
          <p:grpSpPr>
            <a:xfrm>
              <a:off x="75599" y="0"/>
              <a:ext cx="1932284" cy="2230967"/>
              <a:chOff x="0" y="0"/>
              <a:chExt cx="703982" cy="812800"/>
            </a:xfrm>
          </p:grpSpPr>
          <p:sp>
            <p:nvSpPr>
              <p:cNvPr id="8" name="Freeform 8"/>
              <p:cNvSpPr/>
              <p:nvPr/>
            </p:nvSpPr>
            <p:spPr>
              <a:xfrm>
                <a:off x="0" y="0"/>
                <a:ext cx="703982" cy="812800"/>
              </a:xfrm>
              <a:custGeom>
                <a:avLst/>
                <a:gdLst/>
                <a:ahLst/>
                <a:cxnLst/>
                <a:rect l="l" t="t" r="r" b="b"/>
                <a:pathLst>
                  <a:path w="703982" h="812800">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sp>
          <p:sp>
            <p:nvSpPr>
              <p:cNvPr id="9" name="TextBox 9"/>
              <p:cNvSpPr txBox="1"/>
              <p:nvPr/>
            </p:nvSpPr>
            <p:spPr>
              <a:xfrm>
                <a:off x="0" y="-47625"/>
                <a:ext cx="703982" cy="733425"/>
              </a:xfrm>
              <a:prstGeom prst="rect">
                <a:avLst/>
              </a:prstGeom>
            </p:spPr>
            <p:txBody>
              <a:bodyPr lIns="50800" tIns="50800" rIns="50800" bIns="50800" rtlCol="0" anchor="ctr"/>
              <a:lstStyle/>
              <a:p>
                <a:pPr algn="ctr">
                  <a:lnSpc>
                    <a:spcPts val="2659"/>
                  </a:lnSpc>
                </a:pPr>
                <a:endParaRPr/>
              </a:p>
            </p:txBody>
          </p:sp>
        </p:grpSp>
        <p:sp>
          <p:nvSpPr>
            <p:cNvPr id="10" name="TextBox 10"/>
            <p:cNvSpPr txBox="1"/>
            <p:nvPr/>
          </p:nvSpPr>
          <p:spPr>
            <a:xfrm>
              <a:off x="0" y="437582"/>
              <a:ext cx="2083482" cy="1241504"/>
            </a:xfrm>
            <a:prstGeom prst="rect">
              <a:avLst/>
            </a:prstGeom>
          </p:spPr>
          <p:txBody>
            <a:bodyPr lIns="0" tIns="0" rIns="0" bIns="0" rtlCol="0" anchor="t">
              <a:spAutoFit/>
            </a:bodyPr>
            <a:lstStyle/>
            <a:p>
              <a:pPr algn="ctr">
                <a:lnSpc>
                  <a:spcPts val="7805"/>
                </a:lnSpc>
              </a:pPr>
              <a:r>
                <a:rPr lang="en-US" sz="5575" b="1">
                  <a:solidFill>
                    <a:srgbClr val="000000"/>
                  </a:solidFill>
                  <a:latin typeface="Open Sans Bold"/>
                  <a:ea typeface="Open Sans Bold"/>
                  <a:cs typeface="Open Sans Bold"/>
                  <a:sym typeface="Open Sans Bold"/>
                </a:rPr>
                <a:t>8</a:t>
              </a:r>
            </a:p>
          </p:txBody>
        </p:sp>
      </p:grpSp>
      <p:sp>
        <p:nvSpPr>
          <p:cNvPr id="11" name="Freeform 11"/>
          <p:cNvSpPr/>
          <p:nvPr/>
        </p:nvSpPr>
        <p:spPr>
          <a:xfrm>
            <a:off x="1475832" y="-1449083"/>
            <a:ext cx="7315200" cy="2477783"/>
          </a:xfrm>
          <a:custGeom>
            <a:avLst/>
            <a:gdLst/>
            <a:ahLst/>
            <a:cxnLst/>
            <a:rect l="l" t="t" r="r" b="b"/>
            <a:pathLst>
              <a:path w="7315200" h="2477783">
                <a:moveTo>
                  <a:pt x="0" y="0"/>
                </a:moveTo>
                <a:lnTo>
                  <a:pt x="7315200" y="0"/>
                </a:lnTo>
                <a:lnTo>
                  <a:pt x="7315200" y="2477783"/>
                </a:lnTo>
                <a:lnTo>
                  <a:pt x="0" y="247778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2" name="Freeform 12"/>
          <p:cNvSpPr/>
          <p:nvPr/>
        </p:nvSpPr>
        <p:spPr>
          <a:xfrm>
            <a:off x="10721225" y="8788169"/>
            <a:ext cx="7315200" cy="2477783"/>
          </a:xfrm>
          <a:custGeom>
            <a:avLst/>
            <a:gdLst/>
            <a:ahLst/>
            <a:cxnLst/>
            <a:rect l="l" t="t" r="r" b="b"/>
            <a:pathLst>
              <a:path w="7315200" h="2477783">
                <a:moveTo>
                  <a:pt x="0" y="0"/>
                </a:moveTo>
                <a:lnTo>
                  <a:pt x="7315200" y="0"/>
                </a:lnTo>
                <a:lnTo>
                  <a:pt x="7315200" y="2477784"/>
                </a:lnTo>
                <a:lnTo>
                  <a:pt x="0" y="247778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13" name="Group 13"/>
          <p:cNvGrpSpPr/>
          <p:nvPr/>
        </p:nvGrpSpPr>
        <p:grpSpPr>
          <a:xfrm>
            <a:off x="1838422" y="2494652"/>
            <a:ext cx="6791399" cy="3121936"/>
            <a:chOff x="0" y="0"/>
            <a:chExt cx="9055198" cy="4162581"/>
          </a:xfrm>
        </p:grpSpPr>
        <p:grpSp>
          <p:nvGrpSpPr>
            <p:cNvPr id="14" name="Group 14"/>
            <p:cNvGrpSpPr/>
            <p:nvPr/>
          </p:nvGrpSpPr>
          <p:grpSpPr>
            <a:xfrm>
              <a:off x="0" y="397177"/>
              <a:ext cx="5362981" cy="3765404"/>
              <a:chOff x="0" y="0"/>
              <a:chExt cx="1059354" cy="743783"/>
            </a:xfrm>
          </p:grpSpPr>
          <p:sp>
            <p:nvSpPr>
              <p:cNvPr id="15" name="Freeform 15"/>
              <p:cNvSpPr/>
              <p:nvPr/>
            </p:nvSpPr>
            <p:spPr>
              <a:xfrm>
                <a:off x="0" y="0"/>
                <a:ext cx="1059354" cy="743783"/>
              </a:xfrm>
              <a:custGeom>
                <a:avLst/>
                <a:gdLst/>
                <a:ahLst/>
                <a:cxnLst/>
                <a:rect l="l" t="t" r="r" b="b"/>
                <a:pathLst>
                  <a:path w="1059354" h="743783">
                    <a:moveTo>
                      <a:pt x="98164" y="0"/>
                    </a:moveTo>
                    <a:lnTo>
                      <a:pt x="961191" y="0"/>
                    </a:lnTo>
                    <a:cubicBezTo>
                      <a:pt x="987225" y="0"/>
                      <a:pt x="1012194" y="10342"/>
                      <a:pt x="1030603" y="28752"/>
                    </a:cubicBezTo>
                    <a:cubicBezTo>
                      <a:pt x="1049012" y="47161"/>
                      <a:pt x="1059354" y="72129"/>
                      <a:pt x="1059354" y="98164"/>
                    </a:cubicBezTo>
                    <a:lnTo>
                      <a:pt x="1059354" y="645620"/>
                    </a:lnTo>
                    <a:cubicBezTo>
                      <a:pt x="1059354" y="699834"/>
                      <a:pt x="1015405" y="743783"/>
                      <a:pt x="961191" y="743783"/>
                    </a:cubicBezTo>
                    <a:lnTo>
                      <a:pt x="98164" y="743783"/>
                    </a:lnTo>
                    <a:cubicBezTo>
                      <a:pt x="43949" y="743783"/>
                      <a:pt x="0" y="699834"/>
                      <a:pt x="0" y="645620"/>
                    </a:cubicBezTo>
                    <a:lnTo>
                      <a:pt x="0" y="98164"/>
                    </a:lnTo>
                    <a:cubicBezTo>
                      <a:pt x="0" y="43949"/>
                      <a:pt x="43949" y="0"/>
                      <a:pt x="98164" y="0"/>
                    </a:cubicBezTo>
                    <a:close/>
                  </a:path>
                </a:pathLst>
              </a:custGeom>
              <a:solidFill>
                <a:srgbClr val="E9E0D9"/>
              </a:solidFill>
            </p:spPr>
          </p:sp>
          <p:sp>
            <p:nvSpPr>
              <p:cNvPr id="16" name="TextBox 16"/>
              <p:cNvSpPr txBox="1"/>
              <p:nvPr/>
            </p:nvSpPr>
            <p:spPr>
              <a:xfrm>
                <a:off x="0" y="-47625"/>
                <a:ext cx="1059354" cy="791408"/>
              </a:xfrm>
              <a:prstGeom prst="rect">
                <a:avLst/>
              </a:prstGeom>
            </p:spPr>
            <p:txBody>
              <a:bodyPr lIns="50800" tIns="50800" rIns="50800" bIns="50800" rtlCol="0" anchor="ctr"/>
              <a:lstStyle/>
              <a:p>
                <a:pPr algn="ctr">
                  <a:lnSpc>
                    <a:spcPts val="2659"/>
                  </a:lnSpc>
                </a:pPr>
                <a:endParaRPr/>
              </a:p>
            </p:txBody>
          </p:sp>
        </p:grpSp>
        <p:sp>
          <p:nvSpPr>
            <p:cNvPr id="17" name="TextBox 17"/>
            <p:cNvSpPr txBox="1"/>
            <p:nvPr/>
          </p:nvSpPr>
          <p:spPr>
            <a:xfrm>
              <a:off x="0" y="-85725"/>
              <a:ext cx="9055198" cy="880079"/>
            </a:xfrm>
            <a:prstGeom prst="rect">
              <a:avLst/>
            </a:prstGeom>
          </p:spPr>
          <p:txBody>
            <a:bodyPr lIns="0" tIns="0" rIns="0" bIns="0" rtlCol="0" anchor="t">
              <a:spAutoFit/>
            </a:bodyPr>
            <a:lstStyle/>
            <a:p>
              <a:pPr algn="l">
                <a:lnSpc>
                  <a:spcPts val="5487"/>
                </a:lnSpc>
              </a:pPr>
              <a:r>
                <a:rPr lang="en-US" sz="3919">
                  <a:solidFill>
                    <a:srgbClr val="000000"/>
                  </a:solidFill>
                  <a:latin typeface="芫荽"/>
                  <a:ea typeface="芫荽"/>
                  <a:cs typeface="芫荽"/>
                  <a:sym typeface="芫荽"/>
                </a:rPr>
                <a:t>input</a:t>
              </a:r>
            </a:p>
          </p:txBody>
        </p:sp>
        <p:sp>
          <p:nvSpPr>
            <p:cNvPr id="18" name="TextBox 18"/>
            <p:cNvSpPr txBox="1"/>
            <p:nvPr/>
          </p:nvSpPr>
          <p:spPr>
            <a:xfrm>
              <a:off x="485005" y="1092755"/>
              <a:ext cx="4042594" cy="2734279"/>
            </a:xfrm>
            <a:prstGeom prst="rect">
              <a:avLst/>
            </a:prstGeom>
          </p:spPr>
          <p:txBody>
            <a:bodyPr lIns="0" tIns="0" rIns="0" bIns="0" rtlCol="0" anchor="t">
              <a:spAutoFit/>
            </a:bodyPr>
            <a:lstStyle/>
            <a:p>
              <a:pPr algn="ctr">
                <a:lnSpc>
                  <a:spcPts val="5487"/>
                </a:lnSpc>
                <a:spcBef>
                  <a:spcPct val="0"/>
                </a:spcBef>
              </a:pPr>
              <a:r>
                <a:rPr lang="en-US" sz="3919">
                  <a:solidFill>
                    <a:srgbClr val="000000"/>
                  </a:solidFill>
                  <a:latin typeface="芫荽"/>
                  <a:ea typeface="芫荽"/>
                  <a:cs typeface="芫荽"/>
                  <a:sym typeface="芫荽"/>
                </a:rPr>
                <a:t>電子病歷摘要經過sha256轉換後的字串</a:t>
              </a:r>
            </a:p>
          </p:txBody>
        </p:sp>
      </p:grpSp>
      <p:graphicFrame>
        <p:nvGraphicFramePr>
          <p:cNvPr id="19" name="Table 19"/>
          <p:cNvGraphicFramePr>
            <a:graphicFrameLocks noGrp="1"/>
          </p:cNvGraphicFramePr>
          <p:nvPr/>
        </p:nvGraphicFramePr>
        <p:xfrm>
          <a:off x="6735666" y="2792535"/>
          <a:ext cx="9904795" cy="6381750"/>
        </p:xfrm>
        <a:graphic>
          <a:graphicData uri="http://schemas.openxmlformats.org/drawingml/2006/table">
            <a:tbl>
              <a:tblPr/>
              <a:tblGrid>
                <a:gridCol w="3686207">
                  <a:extLst>
                    <a:ext uri="{9D8B030D-6E8A-4147-A177-3AD203B41FA5}">
                      <a16:colId xmlns:a16="http://schemas.microsoft.com/office/drawing/2014/main" val="20000"/>
                    </a:ext>
                  </a:extLst>
                </a:gridCol>
                <a:gridCol w="6218588">
                  <a:extLst>
                    <a:ext uri="{9D8B030D-6E8A-4147-A177-3AD203B41FA5}">
                      <a16:colId xmlns:a16="http://schemas.microsoft.com/office/drawing/2014/main" val="20001"/>
                    </a:ext>
                  </a:extLst>
                </a:gridCol>
              </a:tblGrid>
              <a:tr h="1276350">
                <a:tc>
                  <a:txBody>
                    <a:bodyPr/>
                    <a:lstStyle/>
                    <a:p>
                      <a:pPr algn="ctr">
                        <a:lnSpc>
                          <a:spcPts val="5319"/>
                        </a:lnSpc>
                        <a:defRPr/>
                      </a:pPr>
                      <a:r>
                        <a:rPr lang="en-US" sz="3799">
                          <a:solidFill>
                            <a:srgbClr val="000000"/>
                          </a:solidFill>
                          <a:latin typeface="芫荽"/>
                          <a:ea typeface="芫荽"/>
                          <a:cs typeface="芫荽"/>
                          <a:sym typeface="芫荽"/>
                        </a:rPr>
                        <a:t>BlockHash</a:t>
                      </a:r>
                      <a:endParaRPr lang="en-US" sz="1100"/>
                    </a:p>
                  </a:txBody>
                  <a:tcPr marL="190500" marR="190500" marT="190500" marB="190500" anchor="ctr">
                    <a:lnL w="0" cap="flat" cmpd="sng" algn="ctr">
                      <a:solidFill>
                        <a:srgbClr val="FF9999"/>
                      </a:solidFill>
                      <a:prstDash val="solid"/>
                      <a:round/>
                      <a:headEnd type="none" w="med" len="med"/>
                      <a:tailEnd type="none" w="med" len="med"/>
                    </a:lnL>
                    <a:lnR w="0" cap="flat" cmpd="sng" algn="ctr">
                      <a:solidFill>
                        <a:srgbClr val="FF9999"/>
                      </a:solidFill>
                      <a:prstDash val="solid"/>
                      <a:round/>
                      <a:headEnd type="none" w="med" len="med"/>
                      <a:tailEnd type="none" w="med" len="med"/>
                    </a:lnR>
                    <a:lnT w="0" cap="flat" cmpd="sng" algn="ctr">
                      <a:solidFill>
                        <a:srgbClr val="FF9999"/>
                      </a:solidFill>
                      <a:prstDash val="solid"/>
                      <a:round/>
                      <a:headEnd type="none" w="med" len="med"/>
                      <a:tailEnd type="none" w="med" len="med"/>
                    </a:lnT>
                    <a:lnB w="0" cap="flat" cmpd="sng" algn="ctr">
                      <a:solidFill>
                        <a:srgbClr val="FF9999"/>
                      </a:solidFill>
                      <a:prstDash val="solid"/>
                      <a:round/>
                      <a:headEnd type="none" w="med" len="med"/>
                      <a:tailEnd type="none" w="med" len="med"/>
                    </a:lnB>
                    <a:solidFill>
                      <a:srgbClr val="E9E0D9"/>
                    </a:solidFill>
                  </a:tcPr>
                </a:tc>
                <a:tc>
                  <a:txBody>
                    <a:bodyPr/>
                    <a:lstStyle/>
                    <a:p>
                      <a:pPr algn="ctr">
                        <a:lnSpc>
                          <a:spcPts val="5319"/>
                        </a:lnSpc>
                        <a:defRPr/>
                      </a:pPr>
                      <a:r>
                        <a:rPr lang="en-US" sz="3799">
                          <a:solidFill>
                            <a:srgbClr val="000000"/>
                          </a:solidFill>
                          <a:latin typeface="芫荽"/>
                          <a:ea typeface="芫荽"/>
                          <a:cs typeface="芫荽"/>
                          <a:sym typeface="芫荽"/>
                        </a:rPr>
                        <a:t>區塊的Hash值</a:t>
                      </a:r>
                      <a:endParaRPr lang="en-US" sz="1100"/>
                    </a:p>
                  </a:txBody>
                  <a:tcPr marL="190500" marR="190500" marT="190500" marB="190500" anchor="ctr">
                    <a:lnL w="0" cap="flat" cmpd="sng" algn="ctr">
                      <a:solidFill>
                        <a:srgbClr val="FF9999"/>
                      </a:solidFill>
                      <a:prstDash val="solid"/>
                      <a:round/>
                      <a:headEnd type="none" w="med" len="med"/>
                      <a:tailEnd type="none" w="med" len="med"/>
                    </a:lnL>
                    <a:lnR w="0" cap="flat" cmpd="sng" algn="ctr">
                      <a:solidFill>
                        <a:srgbClr val="FF9999"/>
                      </a:solidFill>
                      <a:prstDash val="solid"/>
                      <a:round/>
                      <a:headEnd type="none" w="med" len="med"/>
                      <a:tailEnd type="none" w="med" len="med"/>
                    </a:lnR>
                    <a:lnT w="0" cap="flat" cmpd="sng" algn="ctr">
                      <a:solidFill>
                        <a:srgbClr val="FF9999"/>
                      </a:solidFill>
                      <a:prstDash val="solid"/>
                      <a:round/>
                      <a:headEnd type="none" w="med" len="med"/>
                      <a:tailEnd type="none" w="med" len="med"/>
                    </a:lnT>
                    <a:lnB w="0" cap="flat" cmpd="sng" algn="ctr">
                      <a:solidFill>
                        <a:srgbClr val="FF9999"/>
                      </a:solidFill>
                      <a:prstDash val="solid"/>
                      <a:round/>
                      <a:headEnd type="none" w="med" len="med"/>
                      <a:tailEnd type="none" w="med" len="med"/>
                    </a:lnB>
                    <a:solidFill>
                      <a:srgbClr val="CCD2D4"/>
                    </a:solidFill>
                  </a:tcPr>
                </a:tc>
                <a:extLst>
                  <a:ext uri="{0D108BD9-81ED-4DB2-BD59-A6C34878D82A}">
                    <a16:rowId xmlns:a16="http://schemas.microsoft.com/office/drawing/2014/main" val="10000"/>
                  </a:ext>
                </a:extLst>
              </a:tr>
              <a:tr h="1276350">
                <a:tc>
                  <a:txBody>
                    <a:bodyPr/>
                    <a:lstStyle/>
                    <a:p>
                      <a:pPr algn="ctr">
                        <a:lnSpc>
                          <a:spcPts val="5319"/>
                        </a:lnSpc>
                        <a:defRPr/>
                      </a:pPr>
                      <a:r>
                        <a:rPr lang="en-US" sz="3799">
                          <a:solidFill>
                            <a:srgbClr val="000000"/>
                          </a:solidFill>
                          <a:latin typeface="芫荽"/>
                          <a:ea typeface="芫荽"/>
                          <a:cs typeface="芫荽"/>
                          <a:sym typeface="芫荽"/>
                        </a:rPr>
                        <a:t>fom</a:t>
                      </a:r>
                      <a:endParaRPr lang="en-US" sz="1100"/>
                    </a:p>
                  </a:txBody>
                  <a:tcPr marL="190500" marR="190500" marT="190500" marB="190500" anchor="ctr">
                    <a:lnL w="0" cap="flat" cmpd="sng" algn="ctr">
                      <a:solidFill>
                        <a:srgbClr val="FF9999"/>
                      </a:solidFill>
                      <a:prstDash val="solid"/>
                      <a:round/>
                      <a:headEnd type="none" w="med" len="med"/>
                      <a:tailEnd type="none" w="med" len="med"/>
                    </a:lnL>
                    <a:lnR w="0" cap="flat" cmpd="sng" algn="ctr">
                      <a:solidFill>
                        <a:srgbClr val="FF9999"/>
                      </a:solidFill>
                      <a:prstDash val="solid"/>
                      <a:round/>
                      <a:headEnd type="none" w="med" len="med"/>
                      <a:tailEnd type="none" w="med" len="med"/>
                    </a:lnR>
                    <a:lnT w="0" cap="flat" cmpd="sng" algn="ctr">
                      <a:solidFill>
                        <a:srgbClr val="FF9999"/>
                      </a:solidFill>
                      <a:prstDash val="solid"/>
                      <a:round/>
                      <a:headEnd type="none" w="med" len="med"/>
                      <a:tailEnd type="none" w="med" len="med"/>
                    </a:lnT>
                    <a:lnB w="0" cap="flat" cmpd="sng" algn="ctr">
                      <a:solidFill>
                        <a:srgbClr val="FF9999"/>
                      </a:solidFill>
                      <a:prstDash val="solid"/>
                      <a:round/>
                      <a:headEnd type="none" w="med" len="med"/>
                      <a:tailEnd type="none" w="med" len="med"/>
                    </a:lnB>
                    <a:solidFill>
                      <a:srgbClr val="E9E0D9"/>
                    </a:solidFill>
                  </a:tcPr>
                </a:tc>
                <a:tc>
                  <a:txBody>
                    <a:bodyPr/>
                    <a:lstStyle/>
                    <a:p>
                      <a:pPr algn="ctr">
                        <a:lnSpc>
                          <a:spcPts val="5319"/>
                        </a:lnSpc>
                        <a:defRPr/>
                      </a:pPr>
                      <a:r>
                        <a:rPr lang="en-US" sz="3799">
                          <a:solidFill>
                            <a:srgbClr val="000000"/>
                          </a:solidFill>
                          <a:latin typeface="芫荽"/>
                          <a:ea typeface="芫荽"/>
                          <a:cs typeface="芫荽"/>
                          <a:sym typeface="芫荽"/>
                        </a:rPr>
                        <a:t>發起交易的帳號</a:t>
                      </a:r>
                      <a:endParaRPr lang="en-US" sz="1100"/>
                    </a:p>
                  </a:txBody>
                  <a:tcPr marL="190500" marR="190500" marT="190500" marB="190500" anchor="ctr">
                    <a:lnL w="0" cap="flat" cmpd="sng" algn="ctr">
                      <a:solidFill>
                        <a:srgbClr val="FF9999"/>
                      </a:solidFill>
                      <a:prstDash val="solid"/>
                      <a:round/>
                      <a:headEnd type="none" w="med" len="med"/>
                      <a:tailEnd type="none" w="med" len="med"/>
                    </a:lnL>
                    <a:lnR w="0" cap="flat" cmpd="sng" algn="ctr">
                      <a:solidFill>
                        <a:srgbClr val="FF9999"/>
                      </a:solidFill>
                      <a:prstDash val="solid"/>
                      <a:round/>
                      <a:headEnd type="none" w="med" len="med"/>
                      <a:tailEnd type="none" w="med" len="med"/>
                    </a:lnR>
                    <a:lnT w="0" cap="flat" cmpd="sng" algn="ctr">
                      <a:solidFill>
                        <a:srgbClr val="FF9999"/>
                      </a:solidFill>
                      <a:prstDash val="solid"/>
                      <a:round/>
                      <a:headEnd type="none" w="med" len="med"/>
                      <a:tailEnd type="none" w="med" len="med"/>
                    </a:lnT>
                    <a:lnB w="0" cap="flat" cmpd="sng" algn="ctr">
                      <a:solidFill>
                        <a:srgbClr val="FF9999"/>
                      </a:solidFill>
                      <a:prstDash val="solid"/>
                      <a:round/>
                      <a:headEnd type="none" w="med" len="med"/>
                      <a:tailEnd type="none" w="med" len="med"/>
                    </a:lnB>
                    <a:solidFill>
                      <a:srgbClr val="CCD2D4"/>
                    </a:solidFill>
                  </a:tcPr>
                </a:tc>
                <a:extLst>
                  <a:ext uri="{0D108BD9-81ED-4DB2-BD59-A6C34878D82A}">
                    <a16:rowId xmlns:a16="http://schemas.microsoft.com/office/drawing/2014/main" val="10001"/>
                  </a:ext>
                </a:extLst>
              </a:tr>
              <a:tr h="1276350">
                <a:tc>
                  <a:txBody>
                    <a:bodyPr/>
                    <a:lstStyle/>
                    <a:p>
                      <a:pPr algn="ctr">
                        <a:lnSpc>
                          <a:spcPts val="5319"/>
                        </a:lnSpc>
                        <a:defRPr/>
                      </a:pPr>
                      <a:r>
                        <a:rPr lang="en-US" sz="3799">
                          <a:solidFill>
                            <a:srgbClr val="000000"/>
                          </a:solidFill>
                          <a:latin typeface="芫荽"/>
                          <a:ea typeface="芫荽"/>
                          <a:cs typeface="芫荽"/>
                          <a:sym typeface="芫荽"/>
                        </a:rPr>
                        <a:t>to</a:t>
                      </a:r>
                      <a:endParaRPr lang="en-US" sz="1100"/>
                    </a:p>
                  </a:txBody>
                  <a:tcPr marL="190500" marR="190500" marT="190500" marB="190500" anchor="ctr">
                    <a:lnL w="0" cap="flat" cmpd="sng" algn="ctr">
                      <a:solidFill>
                        <a:srgbClr val="FF9999"/>
                      </a:solidFill>
                      <a:prstDash val="solid"/>
                      <a:round/>
                      <a:headEnd type="none" w="med" len="med"/>
                      <a:tailEnd type="none" w="med" len="med"/>
                    </a:lnL>
                    <a:lnR w="0" cap="flat" cmpd="sng" algn="ctr">
                      <a:solidFill>
                        <a:srgbClr val="FF9999"/>
                      </a:solidFill>
                      <a:prstDash val="solid"/>
                      <a:round/>
                      <a:headEnd type="none" w="med" len="med"/>
                      <a:tailEnd type="none" w="med" len="med"/>
                    </a:lnR>
                    <a:lnT w="0" cap="flat" cmpd="sng" algn="ctr">
                      <a:solidFill>
                        <a:srgbClr val="FF9999"/>
                      </a:solidFill>
                      <a:prstDash val="solid"/>
                      <a:round/>
                      <a:headEnd type="none" w="med" len="med"/>
                      <a:tailEnd type="none" w="med" len="med"/>
                    </a:lnT>
                    <a:lnB w="0" cap="flat" cmpd="sng" algn="ctr">
                      <a:solidFill>
                        <a:srgbClr val="FF9999"/>
                      </a:solidFill>
                      <a:prstDash val="solid"/>
                      <a:round/>
                      <a:headEnd type="none" w="med" len="med"/>
                      <a:tailEnd type="none" w="med" len="med"/>
                    </a:lnB>
                    <a:solidFill>
                      <a:srgbClr val="E9E0D9"/>
                    </a:solidFill>
                  </a:tcPr>
                </a:tc>
                <a:tc>
                  <a:txBody>
                    <a:bodyPr/>
                    <a:lstStyle/>
                    <a:p>
                      <a:pPr algn="ctr">
                        <a:lnSpc>
                          <a:spcPts val="5319"/>
                        </a:lnSpc>
                        <a:defRPr/>
                      </a:pPr>
                      <a:r>
                        <a:rPr lang="en-US" sz="3799">
                          <a:solidFill>
                            <a:srgbClr val="000000"/>
                          </a:solidFill>
                          <a:latin typeface="芫荽"/>
                          <a:ea typeface="芫荽"/>
                          <a:cs typeface="芫荽"/>
                          <a:sym typeface="芫荽"/>
                        </a:rPr>
                        <a:t>接收方的帳號</a:t>
                      </a:r>
                      <a:endParaRPr lang="en-US" sz="1100"/>
                    </a:p>
                  </a:txBody>
                  <a:tcPr marL="190500" marR="190500" marT="190500" marB="190500" anchor="ctr">
                    <a:lnL w="0" cap="flat" cmpd="sng" algn="ctr">
                      <a:solidFill>
                        <a:srgbClr val="FF9999"/>
                      </a:solidFill>
                      <a:prstDash val="solid"/>
                      <a:round/>
                      <a:headEnd type="none" w="med" len="med"/>
                      <a:tailEnd type="none" w="med" len="med"/>
                    </a:lnL>
                    <a:lnR w="0" cap="flat" cmpd="sng" algn="ctr">
                      <a:solidFill>
                        <a:srgbClr val="FF9999"/>
                      </a:solidFill>
                      <a:prstDash val="solid"/>
                      <a:round/>
                      <a:headEnd type="none" w="med" len="med"/>
                      <a:tailEnd type="none" w="med" len="med"/>
                    </a:lnR>
                    <a:lnT w="0" cap="flat" cmpd="sng" algn="ctr">
                      <a:solidFill>
                        <a:srgbClr val="FF9999"/>
                      </a:solidFill>
                      <a:prstDash val="solid"/>
                      <a:round/>
                      <a:headEnd type="none" w="med" len="med"/>
                      <a:tailEnd type="none" w="med" len="med"/>
                    </a:lnT>
                    <a:lnB w="0" cap="flat" cmpd="sng" algn="ctr">
                      <a:solidFill>
                        <a:srgbClr val="FF9999"/>
                      </a:solidFill>
                      <a:prstDash val="solid"/>
                      <a:round/>
                      <a:headEnd type="none" w="med" len="med"/>
                      <a:tailEnd type="none" w="med" len="med"/>
                    </a:lnB>
                    <a:solidFill>
                      <a:srgbClr val="CCD2D4"/>
                    </a:solidFill>
                  </a:tcPr>
                </a:tc>
                <a:extLst>
                  <a:ext uri="{0D108BD9-81ED-4DB2-BD59-A6C34878D82A}">
                    <a16:rowId xmlns:a16="http://schemas.microsoft.com/office/drawing/2014/main" val="10002"/>
                  </a:ext>
                </a:extLst>
              </a:tr>
              <a:tr h="1276350">
                <a:tc>
                  <a:txBody>
                    <a:bodyPr/>
                    <a:lstStyle/>
                    <a:p>
                      <a:pPr algn="ctr">
                        <a:lnSpc>
                          <a:spcPts val="5319"/>
                        </a:lnSpc>
                        <a:defRPr/>
                      </a:pPr>
                      <a:r>
                        <a:rPr lang="en-US" sz="3799">
                          <a:solidFill>
                            <a:srgbClr val="000000"/>
                          </a:solidFill>
                          <a:latin typeface="芫荽"/>
                          <a:ea typeface="芫荽"/>
                          <a:cs typeface="芫荽"/>
                          <a:sym typeface="芫荽"/>
                        </a:rPr>
                        <a:t>hash</a:t>
                      </a:r>
                      <a:endParaRPr lang="en-US" sz="1100"/>
                    </a:p>
                  </a:txBody>
                  <a:tcPr marL="190500" marR="190500" marT="190500" marB="190500" anchor="ctr">
                    <a:lnL w="0" cap="flat" cmpd="sng" algn="ctr">
                      <a:solidFill>
                        <a:srgbClr val="FF9999"/>
                      </a:solidFill>
                      <a:prstDash val="solid"/>
                      <a:round/>
                      <a:headEnd type="none" w="med" len="med"/>
                      <a:tailEnd type="none" w="med" len="med"/>
                    </a:lnL>
                    <a:lnR w="0" cap="flat" cmpd="sng" algn="ctr">
                      <a:solidFill>
                        <a:srgbClr val="FF9999"/>
                      </a:solidFill>
                      <a:prstDash val="solid"/>
                      <a:round/>
                      <a:headEnd type="none" w="med" len="med"/>
                      <a:tailEnd type="none" w="med" len="med"/>
                    </a:lnR>
                    <a:lnT w="0" cap="flat" cmpd="sng" algn="ctr">
                      <a:solidFill>
                        <a:srgbClr val="FF9999"/>
                      </a:solidFill>
                      <a:prstDash val="solid"/>
                      <a:round/>
                      <a:headEnd type="none" w="med" len="med"/>
                      <a:tailEnd type="none" w="med" len="med"/>
                    </a:lnT>
                    <a:lnB w="0" cap="flat" cmpd="sng" algn="ctr">
                      <a:solidFill>
                        <a:srgbClr val="FF9999"/>
                      </a:solidFill>
                      <a:prstDash val="solid"/>
                      <a:round/>
                      <a:headEnd type="none" w="med" len="med"/>
                      <a:tailEnd type="none" w="med" len="med"/>
                    </a:lnB>
                    <a:solidFill>
                      <a:srgbClr val="E9E0D9"/>
                    </a:solidFill>
                  </a:tcPr>
                </a:tc>
                <a:tc>
                  <a:txBody>
                    <a:bodyPr/>
                    <a:lstStyle/>
                    <a:p>
                      <a:pPr algn="ctr">
                        <a:lnSpc>
                          <a:spcPts val="5319"/>
                        </a:lnSpc>
                        <a:defRPr/>
                      </a:pPr>
                      <a:r>
                        <a:rPr lang="en-US" sz="3799">
                          <a:solidFill>
                            <a:srgbClr val="000000"/>
                          </a:solidFill>
                          <a:latin typeface="芫荽"/>
                          <a:ea typeface="芫荽"/>
                          <a:cs typeface="芫荽"/>
                          <a:sym typeface="芫荽"/>
                        </a:rPr>
                        <a:t>交易的Hash值</a:t>
                      </a:r>
                      <a:endParaRPr lang="en-US" sz="1100"/>
                    </a:p>
                  </a:txBody>
                  <a:tcPr marL="190500" marR="190500" marT="190500" marB="190500" anchor="ctr">
                    <a:lnL w="0" cap="flat" cmpd="sng" algn="ctr">
                      <a:solidFill>
                        <a:srgbClr val="FF9999"/>
                      </a:solidFill>
                      <a:prstDash val="solid"/>
                      <a:round/>
                      <a:headEnd type="none" w="med" len="med"/>
                      <a:tailEnd type="none" w="med" len="med"/>
                    </a:lnL>
                    <a:lnR w="0" cap="flat" cmpd="sng" algn="ctr">
                      <a:solidFill>
                        <a:srgbClr val="FF9999"/>
                      </a:solidFill>
                      <a:prstDash val="solid"/>
                      <a:round/>
                      <a:headEnd type="none" w="med" len="med"/>
                      <a:tailEnd type="none" w="med" len="med"/>
                    </a:lnR>
                    <a:lnT w="0" cap="flat" cmpd="sng" algn="ctr">
                      <a:solidFill>
                        <a:srgbClr val="FF9999"/>
                      </a:solidFill>
                      <a:prstDash val="solid"/>
                      <a:round/>
                      <a:headEnd type="none" w="med" len="med"/>
                      <a:tailEnd type="none" w="med" len="med"/>
                    </a:lnT>
                    <a:lnB w="0" cap="flat" cmpd="sng" algn="ctr">
                      <a:solidFill>
                        <a:srgbClr val="FF9999"/>
                      </a:solidFill>
                      <a:prstDash val="solid"/>
                      <a:round/>
                      <a:headEnd type="none" w="med" len="med"/>
                      <a:tailEnd type="none" w="med" len="med"/>
                    </a:lnB>
                    <a:solidFill>
                      <a:srgbClr val="CCD2D4"/>
                    </a:solidFill>
                  </a:tcPr>
                </a:tc>
                <a:extLst>
                  <a:ext uri="{0D108BD9-81ED-4DB2-BD59-A6C34878D82A}">
                    <a16:rowId xmlns:a16="http://schemas.microsoft.com/office/drawing/2014/main" val="10003"/>
                  </a:ext>
                </a:extLst>
              </a:tr>
              <a:tr h="1276350">
                <a:tc>
                  <a:txBody>
                    <a:bodyPr/>
                    <a:lstStyle/>
                    <a:p>
                      <a:pPr algn="ctr">
                        <a:lnSpc>
                          <a:spcPts val="5319"/>
                        </a:lnSpc>
                        <a:defRPr/>
                      </a:pPr>
                      <a:r>
                        <a:rPr lang="en-US" sz="3799">
                          <a:solidFill>
                            <a:srgbClr val="000000"/>
                          </a:solidFill>
                          <a:latin typeface="芫荽"/>
                          <a:ea typeface="芫荽"/>
                          <a:cs typeface="芫荽"/>
                          <a:sym typeface="芫荽"/>
                        </a:rPr>
                        <a:t>input</a:t>
                      </a:r>
                      <a:endParaRPr lang="en-US" sz="1100"/>
                    </a:p>
                  </a:txBody>
                  <a:tcPr marL="190500" marR="190500" marT="190500" marB="190500" anchor="ctr">
                    <a:lnL w="0" cap="flat" cmpd="sng" algn="ctr">
                      <a:solidFill>
                        <a:srgbClr val="FF9999"/>
                      </a:solidFill>
                      <a:prstDash val="solid"/>
                      <a:round/>
                      <a:headEnd type="none" w="med" len="med"/>
                      <a:tailEnd type="none" w="med" len="med"/>
                    </a:lnL>
                    <a:lnR w="0" cap="flat" cmpd="sng" algn="ctr">
                      <a:solidFill>
                        <a:srgbClr val="FF9999"/>
                      </a:solidFill>
                      <a:prstDash val="solid"/>
                      <a:round/>
                      <a:headEnd type="none" w="med" len="med"/>
                      <a:tailEnd type="none" w="med" len="med"/>
                    </a:lnR>
                    <a:lnT w="0" cap="flat" cmpd="sng" algn="ctr">
                      <a:solidFill>
                        <a:srgbClr val="FF9999"/>
                      </a:solidFill>
                      <a:prstDash val="solid"/>
                      <a:round/>
                      <a:headEnd type="none" w="med" len="med"/>
                      <a:tailEnd type="none" w="med" len="med"/>
                    </a:lnT>
                    <a:lnB w="0" cap="flat" cmpd="sng" algn="ctr">
                      <a:solidFill>
                        <a:srgbClr val="FF9999"/>
                      </a:solidFill>
                      <a:prstDash val="solid"/>
                      <a:round/>
                      <a:headEnd type="none" w="med" len="med"/>
                      <a:tailEnd type="none" w="med" len="med"/>
                    </a:lnB>
                    <a:solidFill>
                      <a:srgbClr val="E9E0D9"/>
                    </a:solidFill>
                  </a:tcPr>
                </a:tc>
                <a:tc>
                  <a:txBody>
                    <a:bodyPr/>
                    <a:lstStyle/>
                    <a:p>
                      <a:pPr algn="ctr">
                        <a:lnSpc>
                          <a:spcPts val="5319"/>
                        </a:lnSpc>
                        <a:defRPr/>
                      </a:pPr>
                      <a:r>
                        <a:rPr lang="en-US" sz="3799">
                          <a:solidFill>
                            <a:srgbClr val="000000"/>
                          </a:solidFill>
                          <a:latin typeface="芫荽"/>
                          <a:ea typeface="芫荽"/>
                          <a:cs typeface="芫荽"/>
                          <a:sym typeface="芫荽"/>
                        </a:rPr>
                        <a:t>交易時的備註</a:t>
                      </a:r>
                      <a:endParaRPr lang="en-US" sz="1100"/>
                    </a:p>
                  </a:txBody>
                  <a:tcPr marL="190500" marR="190500" marT="190500" marB="190500" anchor="ctr">
                    <a:lnL w="0" cap="flat" cmpd="sng" algn="ctr">
                      <a:solidFill>
                        <a:srgbClr val="FF9999"/>
                      </a:solidFill>
                      <a:prstDash val="solid"/>
                      <a:round/>
                      <a:headEnd type="none" w="med" len="med"/>
                      <a:tailEnd type="none" w="med" len="med"/>
                    </a:lnL>
                    <a:lnR w="0" cap="flat" cmpd="sng" algn="ctr">
                      <a:solidFill>
                        <a:srgbClr val="FF9999"/>
                      </a:solidFill>
                      <a:prstDash val="solid"/>
                      <a:round/>
                      <a:headEnd type="none" w="med" len="med"/>
                      <a:tailEnd type="none" w="med" len="med"/>
                    </a:lnR>
                    <a:lnT w="0" cap="flat" cmpd="sng" algn="ctr">
                      <a:solidFill>
                        <a:srgbClr val="FF9999"/>
                      </a:solidFill>
                      <a:prstDash val="solid"/>
                      <a:round/>
                      <a:headEnd type="none" w="med" len="med"/>
                      <a:tailEnd type="none" w="med" len="med"/>
                    </a:lnT>
                    <a:lnB w="0" cap="flat" cmpd="sng" algn="ctr">
                      <a:solidFill>
                        <a:srgbClr val="FF9999"/>
                      </a:solidFill>
                      <a:prstDash val="solid"/>
                      <a:round/>
                      <a:headEnd type="none" w="med" len="med"/>
                      <a:tailEnd type="none" w="med" len="med"/>
                    </a:lnB>
                    <a:solidFill>
                      <a:srgbClr val="CCD2D4"/>
                    </a:solidFill>
                  </a:tcPr>
                </a:tc>
                <a:extLst>
                  <a:ext uri="{0D108BD9-81ED-4DB2-BD59-A6C34878D82A}">
                    <a16:rowId xmlns:a16="http://schemas.microsoft.com/office/drawing/2014/main" val="10004"/>
                  </a:ext>
                </a:extLst>
              </a:tr>
            </a:tbl>
          </a:graphicData>
        </a:graphic>
      </p:graphicFrame>
      <p:pic>
        <p:nvPicPr>
          <p:cNvPr id="20" name="Picture 20"/>
          <p:cNvPicPr>
            <a:picLocks noChangeAspect="1"/>
          </p:cNvPicPr>
          <p:nvPr/>
        </p:nvPicPr>
        <p:blipFill>
          <a:blip r:embed="rId5">
            <a:alphaModFix amt="19999"/>
          </a:blip>
          <a:stretch>
            <a:fillRect/>
          </a:stretch>
        </p:blipFill>
        <p:spPr>
          <a:xfrm rot="-907975">
            <a:off x="674841" y="5399041"/>
            <a:ext cx="6371024" cy="6371024"/>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sp>
        <p:nvSpPr>
          <p:cNvPr id="2" name="TextBox 2"/>
          <p:cNvSpPr txBox="1"/>
          <p:nvPr/>
        </p:nvSpPr>
        <p:spPr>
          <a:xfrm>
            <a:off x="2477780" y="866775"/>
            <a:ext cx="13180039" cy="1450976"/>
          </a:xfrm>
          <a:prstGeom prst="rect">
            <a:avLst/>
          </a:prstGeom>
        </p:spPr>
        <p:txBody>
          <a:bodyPr lIns="0" tIns="0" rIns="0" bIns="0" rtlCol="0" anchor="t">
            <a:spAutoFit/>
          </a:bodyPr>
          <a:lstStyle/>
          <a:p>
            <a:pPr algn="ctr">
              <a:lnSpc>
                <a:spcPts val="11899"/>
              </a:lnSpc>
            </a:pPr>
            <a:r>
              <a:rPr lang="en-US" sz="8499">
                <a:solidFill>
                  <a:srgbClr val="000000"/>
                </a:solidFill>
                <a:latin typeface="芫荽"/>
                <a:ea typeface="芫荽"/>
                <a:cs typeface="芫荽"/>
                <a:sym typeface="芫荽"/>
              </a:rPr>
              <a:t>系統架構</a:t>
            </a:r>
          </a:p>
        </p:txBody>
      </p:sp>
      <p:sp>
        <p:nvSpPr>
          <p:cNvPr id="3" name="TextBox 3"/>
          <p:cNvSpPr txBox="1"/>
          <p:nvPr/>
        </p:nvSpPr>
        <p:spPr>
          <a:xfrm rot="-5400000">
            <a:off x="-2373736" y="4911090"/>
            <a:ext cx="6882108" cy="464820"/>
          </a:xfrm>
          <a:prstGeom prst="rect">
            <a:avLst/>
          </a:prstGeom>
        </p:spPr>
        <p:txBody>
          <a:bodyPr lIns="0" tIns="0" rIns="0" bIns="0" rtlCol="0" anchor="t">
            <a:spAutoFit/>
          </a:bodyPr>
          <a:lstStyle/>
          <a:p>
            <a:pPr algn="ctr">
              <a:lnSpc>
                <a:spcPts val="3779"/>
              </a:lnSpc>
            </a:pPr>
            <a:r>
              <a:rPr lang="en-US" sz="2700">
                <a:solidFill>
                  <a:srgbClr val="000000"/>
                </a:solidFill>
                <a:latin typeface="Alatsi"/>
                <a:ea typeface="Alatsi"/>
                <a:cs typeface="Alatsi"/>
                <a:sym typeface="Alatsi"/>
              </a:rPr>
              <a:t>TCU MI 110級畢業專題</a:t>
            </a:r>
          </a:p>
        </p:txBody>
      </p:sp>
      <p:sp>
        <p:nvSpPr>
          <p:cNvPr id="4" name="AutoShape 4"/>
          <p:cNvSpPr/>
          <p:nvPr/>
        </p:nvSpPr>
        <p:spPr>
          <a:xfrm flipH="1" flipV="1">
            <a:off x="1085850" y="7289441"/>
            <a:ext cx="5403" cy="2997456"/>
          </a:xfrm>
          <a:prstGeom prst="line">
            <a:avLst/>
          </a:prstGeom>
          <a:ln w="114300" cap="flat">
            <a:solidFill>
              <a:srgbClr val="9FC3D0"/>
            </a:solidFill>
            <a:prstDash val="solid"/>
            <a:headEnd type="none" w="sm" len="sm"/>
            <a:tailEnd type="none" w="sm" len="sm"/>
          </a:ln>
        </p:spPr>
      </p:sp>
      <p:sp>
        <p:nvSpPr>
          <p:cNvPr id="5" name="AutoShape 5"/>
          <p:cNvSpPr/>
          <p:nvPr/>
        </p:nvSpPr>
        <p:spPr>
          <a:xfrm flipH="1" flipV="1">
            <a:off x="1090490" y="-104525"/>
            <a:ext cx="5403" cy="2997456"/>
          </a:xfrm>
          <a:prstGeom prst="line">
            <a:avLst/>
          </a:prstGeom>
          <a:ln w="114300" cap="flat">
            <a:solidFill>
              <a:srgbClr val="9FC3D0"/>
            </a:solidFill>
            <a:prstDash val="solid"/>
            <a:headEnd type="none" w="sm" len="sm"/>
            <a:tailEnd type="none" w="sm" len="sm"/>
          </a:ln>
        </p:spPr>
      </p:sp>
      <p:sp>
        <p:nvSpPr>
          <p:cNvPr id="6" name="Freeform 6"/>
          <p:cNvSpPr/>
          <p:nvPr/>
        </p:nvSpPr>
        <p:spPr>
          <a:xfrm>
            <a:off x="1475832" y="-1449083"/>
            <a:ext cx="7315200" cy="2477783"/>
          </a:xfrm>
          <a:custGeom>
            <a:avLst/>
            <a:gdLst/>
            <a:ahLst/>
            <a:cxnLst/>
            <a:rect l="l" t="t" r="r" b="b"/>
            <a:pathLst>
              <a:path w="7315200" h="2477783">
                <a:moveTo>
                  <a:pt x="0" y="0"/>
                </a:moveTo>
                <a:lnTo>
                  <a:pt x="7315200" y="0"/>
                </a:lnTo>
                <a:lnTo>
                  <a:pt x="7315200" y="2477783"/>
                </a:lnTo>
                <a:lnTo>
                  <a:pt x="0" y="247778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p:cNvSpPr/>
          <p:nvPr/>
        </p:nvSpPr>
        <p:spPr>
          <a:xfrm>
            <a:off x="10721225" y="8788169"/>
            <a:ext cx="7315200" cy="2477783"/>
          </a:xfrm>
          <a:custGeom>
            <a:avLst/>
            <a:gdLst/>
            <a:ahLst/>
            <a:cxnLst/>
            <a:rect l="l" t="t" r="r" b="b"/>
            <a:pathLst>
              <a:path w="7315200" h="2477783">
                <a:moveTo>
                  <a:pt x="0" y="0"/>
                </a:moveTo>
                <a:lnTo>
                  <a:pt x="7315200" y="0"/>
                </a:lnTo>
                <a:lnTo>
                  <a:pt x="7315200" y="2477784"/>
                </a:lnTo>
                <a:lnTo>
                  <a:pt x="0" y="247778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8" name="Group 8"/>
          <p:cNvGrpSpPr/>
          <p:nvPr/>
        </p:nvGrpSpPr>
        <p:grpSpPr>
          <a:xfrm>
            <a:off x="15859155" y="0"/>
            <a:ext cx="1562612" cy="1673225"/>
            <a:chOff x="0" y="0"/>
            <a:chExt cx="2083482" cy="2230967"/>
          </a:xfrm>
        </p:grpSpPr>
        <p:grpSp>
          <p:nvGrpSpPr>
            <p:cNvPr id="9" name="Group 9"/>
            <p:cNvGrpSpPr/>
            <p:nvPr/>
          </p:nvGrpSpPr>
          <p:grpSpPr>
            <a:xfrm>
              <a:off x="75599" y="0"/>
              <a:ext cx="1932284" cy="2230967"/>
              <a:chOff x="0" y="0"/>
              <a:chExt cx="703982" cy="812800"/>
            </a:xfrm>
          </p:grpSpPr>
          <p:sp>
            <p:nvSpPr>
              <p:cNvPr id="10" name="Freeform 10"/>
              <p:cNvSpPr/>
              <p:nvPr/>
            </p:nvSpPr>
            <p:spPr>
              <a:xfrm>
                <a:off x="0" y="0"/>
                <a:ext cx="703982" cy="812800"/>
              </a:xfrm>
              <a:custGeom>
                <a:avLst/>
                <a:gdLst/>
                <a:ahLst/>
                <a:cxnLst/>
                <a:rect l="l" t="t" r="r" b="b"/>
                <a:pathLst>
                  <a:path w="703982" h="812800">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sp>
          <p:sp>
            <p:nvSpPr>
              <p:cNvPr id="11" name="TextBox 11"/>
              <p:cNvSpPr txBox="1"/>
              <p:nvPr/>
            </p:nvSpPr>
            <p:spPr>
              <a:xfrm>
                <a:off x="0" y="-47625"/>
                <a:ext cx="703982" cy="733425"/>
              </a:xfrm>
              <a:prstGeom prst="rect">
                <a:avLst/>
              </a:prstGeom>
            </p:spPr>
            <p:txBody>
              <a:bodyPr lIns="50800" tIns="50800" rIns="50800" bIns="50800" rtlCol="0" anchor="ctr"/>
              <a:lstStyle/>
              <a:p>
                <a:pPr algn="ctr">
                  <a:lnSpc>
                    <a:spcPts val="2659"/>
                  </a:lnSpc>
                </a:pPr>
                <a:endParaRPr/>
              </a:p>
            </p:txBody>
          </p:sp>
        </p:grpSp>
        <p:sp>
          <p:nvSpPr>
            <p:cNvPr id="12" name="TextBox 12"/>
            <p:cNvSpPr txBox="1"/>
            <p:nvPr/>
          </p:nvSpPr>
          <p:spPr>
            <a:xfrm>
              <a:off x="0" y="437582"/>
              <a:ext cx="2083482" cy="1241504"/>
            </a:xfrm>
            <a:prstGeom prst="rect">
              <a:avLst/>
            </a:prstGeom>
          </p:spPr>
          <p:txBody>
            <a:bodyPr lIns="0" tIns="0" rIns="0" bIns="0" rtlCol="0" anchor="t">
              <a:spAutoFit/>
            </a:bodyPr>
            <a:lstStyle/>
            <a:p>
              <a:pPr algn="ctr">
                <a:lnSpc>
                  <a:spcPts val="7805"/>
                </a:lnSpc>
              </a:pPr>
              <a:r>
                <a:rPr lang="en-US" sz="5575" b="1">
                  <a:solidFill>
                    <a:srgbClr val="000000"/>
                  </a:solidFill>
                  <a:latin typeface="Open Sans Bold"/>
                  <a:ea typeface="Open Sans Bold"/>
                  <a:cs typeface="Open Sans Bold"/>
                  <a:sym typeface="Open Sans Bold"/>
                </a:rPr>
                <a:t>9</a:t>
              </a:r>
            </a:p>
          </p:txBody>
        </p:sp>
      </p:grpSp>
      <p:sp>
        <p:nvSpPr>
          <p:cNvPr id="13" name="Freeform 13"/>
          <p:cNvSpPr/>
          <p:nvPr/>
        </p:nvSpPr>
        <p:spPr>
          <a:xfrm>
            <a:off x="2691349" y="2601450"/>
            <a:ext cx="12905302" cy="7065653"/>
          </a:xfrm>
          <a:custGeom>
            <a:avLst/>
            <a:gdLst/>
            <a:ahLst/>
            <a:cxnLst/>
            <a:rect l="l" t="t" r="r" b="b"/>
            <a:pathLst>
              <a:path w="12905302" h="7065653">
                <a:moveTo>
                  <a:pt x="0" y="0"/>
                </a:moveTo>
                <a:lnTo>
                  <a:pt x="12905302" y="0"/>
                </a:lnTo>
                <a:lnTo>
                  <a:pt x="12905302" y="7065653"/>
                </a:lnTo>
                <a:lnTo>
                  <a:pt x="0" y="7065653"/>
                </a:lnTo>
                <a:lnTo>
                  <a:pt x="0" y="0"/>
                </a:lnTo>
                <a:close/>
              </a:path>
            </a:pathLst>
          </a:custGeom>
          <a:blipFill>
            <a:blip r:embed="rId5"/>
            <a:stretch>
              <a:fillRect/>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706</Words>
  <Application>Microsoft Office PowerPoint</Application>
  <PresentationFormat>自訂</PresentationFormat>
  <Paragraphs>272</Paragraphs>
  <Slides>35</Slides>
  <Notes>13</Notes>
  <HiddenSlides>0</HiddenSlides>
  <MMClips>0</MMClips>
  <ScaleCrop>false</ScaleCrop>
  <HeadingPairs>
    <vt:vector size="6" baseType="variant">
      <vt:variant>
        <vt:lpstr>使用字型</vt:lpstr>
      </vt:variant>
      <vt:variant>
        <vt:i4>6</vt:i4>
      </vt:variant>
      <vt:variant>
        <vt:lpstr>佈景主題</vt:lpstr>
      </vt:variant>
      <vt:variant>
        <vt:i4>1</vt:i4>
      </vt:variant>
      <vt:variant>
        <vt:lpstr>投影片標題</vt:lpstr>
      </vt:variant>
      <vt:variant>
        <vt:i4>35</vt:i4>
      </vt:variant>
    </vt:vector>
  </HeadingPairs>
  <TitlesOfParts>
    <vt:vector size="42" baseType="lpstr">
      <vt:lpstr>Alatsi</vt:lpstr>
      <vt:lpstr>Arial</vt:lpstr>
      <vt:lpstr>Calibri</vt:lpstr>
      <vt:lpstr>芫荽</vt:lpstr>
      <vt:lpstr>Open Sans Bold</vt:lpstr>
      <vt:lpstr>王漢宗特黑體</vt:lpstr>
      <vt:lpstr>Office Theme</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專題報告_基於區塊鏈技術實現輕量化電子健康紀錄去中心化之安全傳輸</dc:title>
  <cp:lastModifiedBy>何采榛</cp:lastModifiedBy>
  <cp:revision>3</cp:revision>
  <dcterms:created xsi:type="dcterms:W3CDTF">2006-08-16T00:00:00Z</dcterms:created>
  <dcterms:modified xsi:type="dcterms:W3CDTF">2024-12-18T07:09:16Z</dcterms:modified>
  <dc:identifier>DAGYJKrQQ2E</dc:identifier>
</cp:coreProperties>
</file>